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56" r:id="rId2"/>
    <p:sldId id="257" r:id="rId3"/>
    <p:sldId id="258" r:id="rId4"/>
    <p:sldId id="282" r:id="rId5"/>
    <p:sldId id="284" r:id="rId6"/>
    <p:sldId id="259" r:id="rId7"/>
    <p:sldId id="279" r:id="rId8"/>
    <p:sldId id="268" r:id="rId9"/>
    <p:sldId id="261" r:id="rId10"/>
    <p:sldId id="287" r:id="rId11"/>
    <p:sldId id="265" r:id="rId12"/>
    <p:sldId id="286" r:id="rId13"/>
    <p:sldId id="273" r:id="rId14"/>
    <p:sldId id="275" r:id="rId15"/>
    <p:sldId id="271" r:id="rId16"/>
    <p:sldId id="289" r:id="rId17"/>
    <p:sldId id="277" r:id="rId18"/>
    <p:sldId id="272" r:id="rId19"/>
    <p:sldId id="276" r:id="rId20"/>
    <p:sldId id="269" r:id="rId21"/>
    <p:sldId id="278" r:id="rId22"/>
    <p:sldId id="285" r:id="rId23"/>
    <p:sldId id="264" r:id="rId24"/>
    <p:sldId id="291" r:id="rId25"/>
    <p:sldId id="274" r:id="rId26"/>
    <p:sldId id="290" r:id="rId27"/>
    <p:sldId id="292" r:id="rId28"/>
    <p:sldId id="266" r:id="rId29"/>
    <p:sldId id="267" r:id="rId30"/>
    <p:sldId id="281" r:id="rId31"/>
    <p:sldId id="293" r:id="rId32"/>
    <p:sldId id="294" r:id="rId33"/>
    <p:sldId id="283" r:id="rId34"/>
  </p:sldIdLst>
  <p:sldSz cx="12192000" cy="6858000"/>
  <p:notesSz cx="9945688"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2whT7fWF3a1RfWWF/4S9Q==" hashData="uGpO/w3zHmT7EOdFLOWu+ye+hPFJzkD/SUuy5k+HLN5H868HwmqM1Z0GVqctZSmIhyMs12/eqzMx/3wY+743aw=="/>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FF"/>
    <a:srgbClr val="FFD800"/>
    <a:srgbClr val="267F01"/>
    <a:srgbClr val="FF6A00"/>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5" d="100"/>
          <a:sy n="75" d="100"/>
        </p:scale>
        <p:origin x="726" y="7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33588" y="1"/>
            <a:ext cx="4309798" cy="344091"/>
          </a:xfrm>
          <a:prstGeom prst="rect">
            <a:avLst/>
          </a:prstGeom>
        </p:spPr>
        <p:txBody>
          <a:bodyPr vert="horz" lIns="91440" tIns="45720" rIns="91440" bIns="45720" rtlCol="0"/>
          <a:lstStyle>
            <a:lvl1pPr algn="r">
              <a:defRPr sz="1200"/>
            </a:lvl1pPr>
          </a:lstStyle>
          <a:p>
            <a:fld id="{77353597-DCF5-4948-A1DF-731BC182171A}" type="datetimeFigureOut">
              <a:rPr lang="de-DE" smtClean="0"/>
              <a:t>10.10.2024</a:t>
            </a:fld>
            <a:endParaRPr lang="de-DE"/>
          </a:p>
        </p:txBody>
      </p:sp>
      <p:sp>
        <p:nvSpPr>
          <p:cNvPr id="4" name="Folienbildplatzhalter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4309798"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33588" y="6513910"/>
            <a:ext cx="4309798" cy="344090"/>
          </a:xfrm>
          <a:prstGeom prst="rect">
            <a:avLst/>
          </a:prstGeom>
        </p:spPr>
        <p:txBody>
          <a:bodyPr vert="horz" lIns="91440" tIns="45720" rIns="91440" bIns="45720" rtlCol="0" anchor="b"/>
          <a:lstStyle>
            <a:lvl1pPr algn="r">
              <a:defRPr sz="1200"/>
            </a:lvl1pPr>
          </a:lstStyle>
          <a:p>
            <a:fld id="{B85B8B29-0CEE-4E27-86EC-1F528160AD1E}" type="slidenum">
              <a:rPr lang="de-DE" smtClean="0"/>
              <a:t>‹Nr.›</a:t>
            </a:fld>
            <a:endParaRPr lang="de-DE"/>
          </a:p>
        </p:txBody>
      </p:sp>
    </p:spTree>
    <p:extLst>
      <p:ext uri="{BB962C8B-B14F-4D97-AF65-F5344CB8AC3E}">
        <p14:creationId xmlns:p14="http://schemas.microsoft.com/office/powerpoint/2010/main" val="301327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a:t>
            </a:fld>
            <a:endParaRPr lang="de-DE"/>
          </a:p>
        </p:txBody>
      </p:sp>
    </p:spTree>
    <p:extLst>
      <p:ext uri="{BB962C8B-B14F-4D97-AF65-F5344CB8AC3E}">
        <p14:creationId xmlns:p14="http://schemas.microsoft.com/office/powerpoint/2010/main" val="102657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10</a:t>
            </a:fld>
            <a:endParaRPr lang="de-DE"/>
          </a:p>
        </p:txBody>
      </p:sp>
    </p:spTree>
    <p:extLst>
      <p:ext uri="{BB962C8B-B14F-4D97-AF65-F5344CB8AC3E}">
        <p14:creationId xmlns:p14="http://schemas.microsoft.com/office/powerpoint/2010/main" val="390402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11</a:t>
            </a:fld>
            <a:endParaRPr lang="de-DE"/>
          </a:p>
        </p:txBody>
      </p:sp>
    </p:spTree>
    <p:extLst>
      <p:ext uri="{BB962C8B-B14F-4D97-AF65-F5344CB8AC3E}">
        <p14:creationId xmlns:p14="http://schemas.microsoft.com/office/powerpoint/2010/main" val="11882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12</a:t>
            </a:fld>
            <a:endParaRPr lang="de-DE"/>
          </a:p>
        </p:txBody>
      </p:sp>
    </p:spTree>
    <p:extLst>
      <p:ext uri="{BB962C8B-B14F-4D97-AF65-F5344CB8AC3E}">
        <p14:creationId xmlns:p14="http://schemas.microsoft.com/office/powerpoint/2010/main" val="126132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13</a:t>
            </a:fld>
            <a:endParaRPr lang="de-DE"/>
          </a:p>
        </p:txBody>
      </p:sp>
    </p:spTree>
    <p:extLst>
      <p:ext uri="{BB962C8B-B14F-4D97-AF65-F5344CB8AC3E}">
        <p14:creationId xmlns:p14="http://schemas.microsoft.com/office/powerpoint/2010/main" val="96368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14</a:t>
            </a:fld>
            <a:endParaRPr lang="de-DE"/>
          </a:p>
        </p:txBody>
      </p:sp>
    </p:spTree>
    <p:extLst>
      <p:ext uri="{BB962C8B-B14F-4D97-AF65-F5344CB8AC3E}">
        <p14:creationId xmlns:p14="http://schemas.microsoft.com/office/powerpoint/2010/main" val="60517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15</a:t>
            </a:fld>
            <a:endParaRPr lang="de-DE"/>
          </a:p>
        </p:txBody>
      </p:sp>
    </p:spTree>
    <p:extLst>
      <p:ext uri="{BB962C8B-B14F-4D97-AF65-F5344CB8AC3E}">
        <p14:creationId xmlns:p14="http://schemas.microsoft.com/office/powerpoint/2010/main" val="251815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16</a:t>
            </a:fld>
            <a:endParaRPr lang="de-DE"/>
          </a:p>
        </p:txBody>
      </p:sp>
    </p:spTree>
    <p:extLst>
      <p:ext uri="{BB962C8B-B14F-4D97-AF65-F5344CB8AC3E}">
        <p14:creationId xmlns:p14="http://schemas.microsoft.com/office/powerpoint/2010/main" val="231291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17</a:t>
            </a:fld>
            <a:endParaRPr lang="de-DE"/>
          </a:p>
        </p:txBody>
      </p:sp>
    </p:spTree>
    <p:extLst>
      <p:ext uri="{BB962C8B-B14F-4D97-AF65-F5344CB8AC3E}">
        <p14:creationId xmlns:p14="http://schemas.microsoft.com/office/powerpoint/2010/main" val="247348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18</a:t>
            </a:fld>
            <a:endParaRPr lang="de-DE"/>
          </a:p>
        </p:txBody>
      </p:sp>
    </p:spTree>
    <p:extLst>
      <p:ext uri="{BB962C8B-B14F-4D97-AF65-F5344CB8AC3E}">
        <p14:creationId xmlns:p14="http://schemas.microsoft.com/office/powerpoint/2010/main" val="193881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19</a:t>
            </a:fld>
            <a:endParaRPr lang="de-DE"/>
          </a:p>
        </p:txBody>
      </p:sp>
    </p:spTree>
    <p:extLst>
      <p:ext uri="{BB962C8B-B14F-4D97-AF65-F5344CB8AC3E}">
        <p14:creationId xmlns:p14="http://schemas.microsoft.com/office/powerpoint/2010/main" val="285944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a:t>
            </a:fld>
            <a:endParaRPr lang="de-DE"/>
          </a:p>
        </p:txBody>
      </p:sp>
    </p:spTree>
    <p:extLst>
      <p:ext uri="{BB962C8B-B14F-4D97-AF65-F5344CB8AC3E}">
        <p14:creationId xmlns:p14="http://schemas.microsoft.com/office/powerpoint/2010/main" val="2197931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20</a:t>
            </a:fld>
            <a:endParaRPr lang="de-DE"/>
          </a:p>
        </p:txBody>
      </p:sp>
    </p:spTree>
    <p:extLst>
      <p:ext uri="{BB962C8B-B14F-4D97-AF65-F5344CB8AC3E}">
        <p14:creationId xmlns:p14="http://schemas.microsoft.com/office/powerpoint/2010/main" val="39727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21</a:t>
            </a:fld>
            <a:endParaRPr lang="de-DE"/>
          </a:p>
        </p:txBody>
      </p:sp>
    </p:spTree>
    <p:extLst>
      <p:ext uri="{BB962C8B-B14F-4D97-AF65-F5344CB8AC3E}">
        <p14:creationId xmlns:p14="http://schemas.microsoft.com/office/powerpoint/2010/main" val="182671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22</a:t>
            </a:fld>
            <a:endParaRPr lang="de-DE"/>
          </a:p>
        </p:txBody>
      </p:sp>
    </p:spTree>
    <p:extLst>
      <p:ext uri="{BB962C8B-B14F-4D97-AF65-F5344CB8AC3E}">
        <p14:creationId xmlns:p14="http://schemas.microsoft.com/office/powerpoint/2010/main" val="4263659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23</a:t>
            </a:fld>
            <a:endParaRPr lang="de-DE"/>
          </a:p>
        </p:txBody>
      </p:sp>
    </p:spTree>
    <p:extLst>
      <p:ext uri="{BB962C8B-B14F-4D97-AF65-F5344CB8AC3E}">
        <p14:creationId xmlns:p14="http://schemas.microsoft.com/office/powerpoint/2010/main" val="422891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24</a:t>
            </a:fld>
            <a:endParaRPr lang="de-DE"/>
          </a:p>
        </p:txBody>
      </p:sp>
    </p:spTree>
    <p:extLst>
      <p:ext uri="{BB962C8B-B14F-4D97-AF65-F5344CB8AC3E}">
        <p14:creationId xmlns:p14="http://schemas.microsoft.com/office/powerpoint/2010/main" val="3723827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25</a:t>
            </a:fld>
            <a:endParaRPr lang="de-DE"/>
          </a:p>
        </p:txBody>
      </p:sp>
    </p:spTree>
    <p:extLst>
      <p:ext uri="{BB962C8B-B14F-4D97-AF65-F5344CB8AC3E}">
        <p14:creationId xmlns:p14="http://schemas.microsoft.com/office/powerpoint/2010/main" val="32800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26</a:t>
            </a:fld>
            <a:endParaRPr lang="de-DE"/>
          </a:p>
        </p:txBody>
      </p:sp>
    </p:spTree>
    <p:extLst>
      <p:ext uri="{BB962C8B-B14F-4D97-AF65-F5344CB8AC3E}">
        <p14:creationId xmlns:p14="http://schemas.microsoft.com/office/powerpoint/2010/main" val="225699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27</a:t>
            </a:fld>
            <a:endParaRPr lang="de-DE"/>
          </a:p>
        </p:txBody>
      </p:sp>
    </p:spTree>
    <p:extLst>
      <p:ext uri="{BB962C8B-B14F-4D97-AF65-F5344CB8AC3E}">
        <p14:creationId xmlns:p14="http://schemas.microsoft.com/office/powerpoint/2010/main" val="4205002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28</a:t>
            </a:fld>
            <a:endParaRPr lang="de-DE"/>
          </a:p>
        </p:txBody>
      </p:sp>
    </p:spTree>
    <p:extLst>
      <p:ext uri="{BB962C8B-B14F-4D97-AF65-F5344CB8AC3E}">
        <p14:creationId xmlns:p14="http://schemas.microsoft.com/office/powerpoint/2010/main" val="1567828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29</a:t>
            </a:fld>
            <a:endParaRPr lang="de-DE"/>
          </a:p>
        </p:txBody>
      </p:sp>
    </p:spTree>
    <p:extLst>
      <p:ext uri="{BB962C8B-B14F-4D97-AF65-F5344CB8AC3E}">
        <p14:creationId xmlns:p14="http://schemas.microsoft.com/office/powerpoint/2010/main" val="321937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3</a:t>
            </a:fld>
            <a:endParaRPr lang="de-DE"/>
          </a:p>
        </p:txBody>
      </p:sp>
    </p:spTree>
    <p:extLst>
      <p:ext uri="{BB962C8B-B14F-4D97-AF65-F5344CB8AC3E}">
        <p14:creationId xmlns:p14="http://schemas.microsoft.com/office/powerpoint/2010/main" val="685943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30</a:t>
            </a:fld>
            <a:endParaRPr lang="de-DE"/>
          </a:p>
        </p:txBody>
      </p:sp>
    </p:spTree>
    <p:extLst>
      <p:ext uri="{BB962C8B-B14F-4D97-AF65-F5344CB8AC3E}">
        <p14:creationId xmlns:p14="http://schemas.microsoft.com/office/powerpoint/2010/main" val="4019200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31</a:t>
            </a:fld>
            <a:endParaRPr lang="de-DE"/>
          </a:p>
        </p:txBody>
      </p:sp>
    </p:spTree>
    <p:extLst>
      <p:ext uri="{BB962C8B-B14F-4D97-AF65-F5344CB8AC3E}">
        <p14:creationId xmlns:p14="http://schemas.microsoft.com/office/powerpoint/2010/main" val="892660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32</a:t>
            </a:fld>
            <a:endParaRPr lang="de-DE"/>
          </a:p>
        </p:txBody>
      </p:sp>
    </p:spTree>
    <p:extLst>
      <p:ext uri="{BB962C8B-B14F-4D97-AF65-F5344CB8AC3E}">
        <p14:creationId xmlns:p14="http://schemas.microsoft.com/office/powerpoint/2010/main" val="4090186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33</a:t>
            </a:fld>
            <a:endParaRPr lang="de-DE"/>
          </a:p>
        </p:txBody>
      </p:sp>
    </p:spTree>
    <p:extLst>
      <p:ext uri="{BB962C8B-B14F-4D97-AF65-F5344CB8AC3E}">
        <p14:creationId xmlns:p14="http://schemas.microsoft.com/office/powerpoint/2010/main" val="53872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4</a:t>
            </a:fld>
            <a:endParaRPr lang="de-DE"/>
          </a:p>
        </p:txBody>
      </p:sp>
    </p:spTree>
    <p:extLst>
      <p:ext uri="{BB962C8B-B14F-4D97-AF65-F5344CB8AC3E}">
        <p14:creationId xmlns:p14="http://schemas.microsoft.com/office/powerpoint/2010/main" val="335630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5</a:t>
            </a:fld>
            <a:endParaRPr lang="de-DE"/>
          </a:p>
        </p:txBody>
      </p:sp>
    </p:spTree>
    <p:extLst>
      <p:ext uri="{BB962C8B-B14F-4D97-AF65-F5344CB8AC3E}">
        <p14:creationId xmlns:p14="http://schemas.microsoft.com/office/powerpoint/2010/main" val="306133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6</a:t>
            </a:fld>
            <a:endParaRPr lang="de-DE"/>
          </a:p>
        </p:txBody>
      </p:sp>
    </p:spTree>
    <p:extLst>
      <p:ext uri="{BB962C8B-B14F-4D97-AF65-F5344CB8AC3E}">
        <p14:creationId xmlns:p14="http://schemas.microsoft.com/office/powerpoint/2010/main" val="4471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7</a:t>
            </a:fld>
            <a:endParaRPr lang="de-DE"/>
          </a:p>
        </p:txBody>
      </p:sp>
    </p:spTree>
    <p:extLst>
      <p:ext uri="{BB962C8B-B14F-4D97-AF65-F5344CB8AC3E}">
        <p14:creationId xmlns:p14="http://schemas.microsoft.com/office/powerpoint/2010/main" val="1475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8</a:t>
            </a:fld>
            <a:endParaRPr lang="de-DE"/>
          </a:p>
        </p:txBody>
      </p:sp>
    </p:spTree>
    <p:extLst>
      <p:ext uri="{BB962C8B-B14F-4D97-AF65-F5344CB8AC3E}">
        <p14:creationId xmlns:p14="http://schemas.microsoft.com/office/powerpoint/2010/main" val="422498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5B8B29-0CEE-4E27-86EC-1F528160AD1E}" type="slidenum">
              <a:rPr lang="de-DE" smtClean="0"/>
              <a:t>9</a:t>
            </a:fld>
            <a:endParaRPr lang="de-DE"/>
          </a:p>
        </p:txBody>
      </p:sp>
    </p:spTree>
    <p:extLst>
      <p:ext uri="{BB962C8B-B14F-4D97-AF65-F5344CB8AC3E}">
        <p14:creationId xmlns:p14="http://schemas.microsoft.com/office/powerpoint/2010/main" val="63741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30362F1-B834-4971-B728-651B4C27B6F9}"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290541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0362F1-B834-4971-B728-651B4C27B6F9}"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36881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0362F1-B834-4971-B728-651B4C27B6F9}"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305710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0362F1-B834-4971-B728-651B4C27B6F9}"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26783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30362F1-B834-4971-B728-651B4C27B6F9}"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78139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30362F1-B834-4971-B728-651B4C27B6F9}" type="datetimeFigureOut">
              <a:rPr lang="de-DE" smtClean="0"/>
              <a:t>10.10.2024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16995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30362F1-B834-4971-B728-651B4C27B6F9}" type="datetimeFigureOut">
              <a:rPr lang="de-DE" smtClean="0"/>
              <a:t>10.10.2024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217658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30362F1-B834-4971-B728-651B4C27B6F9}" type="datetimeFigureOut">
              <a:rPr lang="de-DE" smtClean="0"/>
              <a:t>10.10.2024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172222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0362F1-B834-4971-B728-651B4C27B6F9}" type="datetimeFigureOut">
              <a:rPr lang="de-DE" smtClean="0"/>
              <a:t>10.10.2024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14513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830362F1-B834-4971-B728-651B4C27B6F9}" type="datetimeFigureOut">
              <a:rPr lang="de-DE" smtClean="0"/>
              <a:t>10.10.2024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312069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830362F1-B834-4971-B728-651B4C27B6F9}" type="datetimeFigureOut">
              <a:rPr lang="de-DE" smtClean="0"/>
              <a:t>10.10.2024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F4A16B-0575-405A-AE68-F7E42F22DC5A}" type="slidenum">
              <a:rPr lang="de-DE" smtClean="0"/>
              <a:t>‹Nr.›</a:t>
            </a:fld>
            <a:endParaRPr lang="de-DE"/>
          </a:p>
        </p:txBody>
      </p:sp>
    </p:spTree>
    <p:extLst>
      <p:ext uri="{BB962C8B-B14F-4D97-AF65-F5344CB8AC3E}">
        <p14:creationId xmlns:p14="http://schemas.microsoft.com/office/powerpoint/2010/main" val="240590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362F1-B834-4971-B728-651B4C27B6F9}" type="datetimeFigureOut">
              <a:rPr lang="de-DE" smtClean="0"/>
              <a:t>10.10.2024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4A16B-0575-405A-AE68-F7E42F22DC5A}" type="slidenum">
              <a:rPr lang="de-DE" smtClean="0"/>
              <a:t>‹Nr.›</a:t>
            </a:fld>
            <a:endParaRPr lang="de-DE"/>
          </a:p>
        </p:txBody>
      </p:sp>
    </p:spTree>
    <p:extLst>
      <p:ext uri="{BB962C8B-B14F-4D97-AF65-F5344CB8AC3E}">
        <p14:creationId xmlns:p14="http://schemas.microsoft.com/office/powerpoint/2010/main" val="65709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3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mailto:kita-hje@franziskus-frankfurt.de" TargetMode="External"/><Relationship Id="rId11" Type="http://schemas.openxmlformats.org/officeDocument/2006/relationships/image" Target="../media/image41.svg"/><Relationship Id="rId5" Type="http://schemas.openxmlformats.org/officeDocument/2006/relationships/image" Target="../media/image38.emf"/><Relationship Id="rId10" Type="http://schemas.openxmlformats.org/officeDocument/2006/relationships/image" Target="../media/image40.png"/><Relationship Id="rId4" Type="http://schemas.openxmlformats.org/officeDocument/2006/relationships/oleObject" Target="../embeddings/oleObject1.bin"/><Relationship Id="rId9" Type="http://schemas.openxmlformats.org/officeDocument/2006/relationships/hyperlink" Target="https://www.franziskus-frankfurt.de/kita/herz-jesu/unsere-kit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DDCADFC-5CED-4965-859E-7C0DFFBB4341}"/>
              </a:ext>
            </a:extLst>
          </p:cNvPr>
          <p:cNvPicPr>
            <a:picLocks noChangeAspect="1"/>
          </p:cNvPicPr>
          <p:nvPr/>
        </p:nvPicPr>
        <p:blipFill>
          <a:blip r:embed="rId3"/>
          <a:stretch>
            <a:fillRect/>
          </a:stretch>
        </p:blipFill>
        <p:spPr>
          <a:xfrm>
            <a:off x="4121840" y="343847"/>
            <a:ext cx="1374180" cy="1057997"/>
          </a:xfrm>
          <a:prstGeom prst="rect">
            <a:avLst/>
          </a:prstGeom>
        </p:spPr>
      </p:pic>
      <p:sp>
        <p:nvSpPr>
          <p:cNvPr id="2" name="Titel 1"/>
          <p:cNvSpPr>
            <a:spLocks noGrp="1"/>
          </p:cNvSpPr>
          <p:nvPr>
            <p:ph type="ctrTitle"/>
          </p:nvPr>
        </p:nvSpPr>
        <p:spPr>
          <a:xfrm>
            <a:off x="346229" y="1334510"/>
            <a:ext cx="11505459" cy="2094489"/>
          </a:xfrm>
        </p:spPr>
        <p:txBody>
          <a:bodyPr/>
          <a:lstStyle/>
          <a:p>
            <a:r>
              <a:rPr lang="de-DE"/>
              <a:t>Herzlich Willkommen </a:t>
            </a:r>
            <a:r>
              <a:rPr lang="de-DE" dirty="0"/>
              <a:t>in der Kindertagesstätte Herz Jesu</a:t>
            </a:r>
          </a:p>
        </p:txBody>
      </p:sp>
      <p:sp>
        <p:nvSpPr>
          <p:cNvPr id="3" name="Untertitel 2"/>
          <p:cNvSpPr>
            <a:spLocks noGrp="1"/>
          </p:cNvSpPr>
          <p:nvPr>
            <p:ph type="subTitle" idx="1"/>
          </p:nvPr>
        </p:nvSpPr>
        <p:spPr>
          <a:xfrm>
            <a:off x="1457171" y="3681432"/>
            <a:ext cx="9277657" cy="1842058"/>
          </a:xfrm>
        </p:spPr>
        <p:txBody>
          <a:bodyPr>
            <a:normAutofit fontScale="25000" lnSpcReduction="20000"/>
          </a:bodyPr>
          <a:lstStyle/>
          <a:p>
            <a:endParaRPr lang="de-DE" sz="11200" dirty="0"/>
          </a:p>
          <a:p>
            <a:pPr algn="l">
              <a:spcAft>
                <a:spcPts val="1200"/>
              </a:spcAft>
            </a:pPr>
            <a:r>
              <a:rPr lang="de-DE" sz="11200" dirty="0"/>
              <a:t>Hallo, liebe Besucher!</a:t>
            </a:r>
          </a:p>
          <a:p>
            <a:pPr algn="l"/>
            <a:r>
              <a:rPr lang="de-DE" sz="11200" dirty="0"/>
              <a:t>n</a:t>
            </a:r>
            <a:r>
              <a:rPr lang="de-DE" sz="11200"/>
              <a:t>ehmen </a:t>
            </a:r>
            <a:r>
              <a:rPr lang="de-DE" sz="11200" dirty="0"/>
              <a:t>Sie sich einen Augenblick Zeit und lernen uns, die Kindertagesstätte Herz Jesu Eckenheim ein wenig kennen.</a:t>
            </a:r>
            <a:endParaRPr lang="de-DE" dirty="0"/>
          </a:p>
        </p:txBody>
      </p:sp>
      <p:sp>
        <p:nvSpPr>
          <p:cNvPr id="5" name="Textfeld 4"/>
          <p:cNvSpPr txBox="1"/>
          <p:nvPr/>
        </p:nvSpPr>
        <p:spPr>
          <a:xfrm>
            <a:off x="5398366" y="411181"/>
            <a:ext cx="2660073" cy="923330"/>
          </a:xfrm>
          <a:prstGeom prst="rect">
            <a:avLst/>
          </a:prstGeom>
          <a:noFill/>
        </p:spPr>
        <p:txBody>
          <a:bodyPr wrap="square" rtlCol="0">
            <a:spAutoFit/>
          </a:bodyPr>
          <a:lstStyle/>
          <a:p>
            <a:r>
              <a:rPr lang="de-DE" dirty="0"/>
              <a:t>KATHOLISCHE PFARREI</a:t>
            </a:r>
          </a:p>
          <a:p>
            <a:r>
              <a:rPr lang="de-DE" dirty="0"/>
              <a:t>ST. FRANZISKUS</a:t>
            </a:r>
          </a:p>
          <a:p>
            <a:r>
              <a:rPr lang="de-DE" dirty="0"/>
              <a:t>FRANKFURT</a:t>
            </a:r>
          </a:p>
        </p:txBody>
      </p:sp>
    </p:spTree>
    <p:extLst>
      <p:ext uri="{BB962C8B-B14F-4D97-AF65-F5344CB8AC3E}">
        <p14:creationId xmlns:p14="http://schemas.microsoft.com/office/powerpoint/2010/main" val="3670137901"/>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2"/>
            <a:ext cx="10779540" cy="865168"/>
          </a:xfrm>
        </p:spPr>
        <p:txBody>
          <a:bodyPr anchor="t" anchorCtr="0"/>
          <a:lstStyle/>
          <a:p>
            <a:pPr algn="ctr"/>
            <a:r>
              <a:rPr lang="de-DE" b="1" dirty="0">
                <a:latin typeface="+mn-lt"/>
              </a:rPr>
              <a:t>Gelbe Gruppe</a:t>
            </a:r>
          </a:p>
        </p:txBody>
      </p:sp>
      <p:pic>
        <p:nvPicPr>
          <p:cNvPr id="4" name="Inhaltsplatzhalter 4" descr="Ein Bild, das drinnen, zugemüllt enthält.&#10;&#10;Automatisch generierte Beschreibung">
            <a:extLst>
              <a:ext uri="{FF2B5EF4-FFF2-40B4-BE49-F238E27FC236}">
                <a16:creationId xmlns:a16="http://schemas.microsoft.com/office/drawing/2014/main" id="{97A8FDBC-8E08-488D-8CBD-9CE4896802A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0800000">
            <a:off x="2316000" y="1276350"/>
            <a:ext cx="7560000" cy="5040000"/>
          </a:xfrm>
          <a:prstGeom prst="rect">
            <a:avLst/>
          </a:prstGeom>
        </p:spPr>
      </p:pic>
    </p:spTree>
    <p:extLst>
      <p:ext uri="{BB962C8B-B14F-4D97-AF65-F5344CB8AC3E}">
        <p14:creationId xmlns:p14="http://schemas.microsoft.com/office/powerpoint/2010/main" val="436572919"/>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AD9AB77-B37D-41D7-AAA0-47DD95D8C2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414" y="1272984"/>
            <a:ext cx="7619172" cy="5040000"/>
          </a:xfrm>
          <a:prstGeom prst="rect">
            <a:avLst/>
          </a:prstGeom>
        </p:spPr>
      </p:pic>
    </p:spTree>
    <p:extLst>
      <p:ext uri="{BB962C8B-B14F-4D97-AF65-F5344CB8AC3E}">
        <p14:creationId xmlns:p14="http://schemas.microsoft.com/office/powerpoint/2010/main" val="2573053897"/>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2"/>
            <a:ext cx="10779540" cy="865168"/>
          </a:xfrm>
        </p:spPr>
        <p:txBody>
          <a:bodyPr anchor="t" anchorCtr="0"/>
          <a:lstStyle/>
          <a:p>
            <a:pPr algn="ctr"/>
            <a:r>
              <a:rPr lang="de-DE" b="1" dirty="0">
                <a:latin typeface="+mn-lt"/>
              </a:rPr>
              <a:t>Flur &amp; Sanitär (oben)</a:t>
            </a:r>
          </a:p>
        </p:txBody>
      </p:sp>
      <p:pic>
        <p:nvPicPr>
          <p:cNvPr id="13" name="Grafik 12">
            <a:extLst>
              <a:ext uri="{FF2B5EF4-FFF2-40B4-BE49-F238E27FC236}">
                <a16:creationId xmlns:a16="http://schemas.microsoft.com/office/drawing/2014/main" id="{5B35D192-ED8C-48F8-A558-89C77CD88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999" y="1276350"/>
            <a:ext cx="5492711" cy="3661807"/>
          </a:xfrm>
          <a:prstGeom prst="rect">
            <a:avLst/>
          </a:prstGeom>
        </p:spPr>
      </p:pic>
      <p:pic>
        <p:nvPicPr>
          <p:cNvPr id="14" name="Inhaltsplatzhalter 3">
            <a:extLst>
              <a:ext uri="{FF2B5EF4-FFF2-40B4-BE49-F238E27FC236}">
                <a16:creationId xmlns:a16="http://schemas.microsoft.com/office/drawing/2014/main" id="{8CB4A57E-E217-42F2-BA01-A5F8D234D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059" y="2785011"/>
            <a:ext cx="5492711" cy="3661807"/>
          </a:xfrm>
          <a:prstGeom prst="rect">
            <a:avLst/>
          </a:prstGeom>
        </p:spPr>
      </p:pic>
    </p:spTree>
    <p:extLst>
      <p:ext uri="{BB962C8B-B14F-4D97-AF65-F5344CB8AC3E}">
        <p14:creationId xmlns:p14="http://schemas.microsoft.com/office/powerpoint/2010/main" val="1049790534"/>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411181"/>
            <a:ext cx="10752000" cy="865169"/>
          </a:xfrm>
        </p:spPr>
        <p:txBody>
          <a:bodyPr anchor="t" anchorCtr="0"/>
          <a:lstStyle/>
          <a:p>
            <a:pPr algn="ctr"/>
            <a:r>
              <a:rPr lang="de-DE" b="1" dirty="0">
                <a:latin typeface="+mn-lt"/>
              </a:rPr>
              <a:t>Blaue Gruppe</a:t>
            </a:r>
          </a:p>
        </p:txBody>
      </p:sp>
      <p:pic>
        <p:nvPicPr>
          <p:cNvPr id="10" name="Grafik 9" descr="Ein Bild, das Text, drinnen, Wand, Boden enthält.&#10;&#10;Automatisch generierte Beschreibung">
            <a:extLst>
              <a:ext uri="{FF2B5EF4-FFF2-40B4-BE49-F238E27FC236}">
                <a16:creationId xmlns:a16="http://schemas.microsoft.com/office/drawing/2014/main" id="{1F06091E-6FDF-43F1-B695-A6581159B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15158" y="1276348"/>
            <a:ext cx="7575255" cy="5040000"/>
          </a:xfrm>
          <a:prstGeom prst="rect">
            <a:avLst/>
          </a:prstGeom>
        </p:spPr>
      </p:pic>
    </p:spTree>
    <p:extLst>
      <p:ext uri="{BB962C8B-B14F-4D97-AF65-F5344CB8AC3E}">
        <p14:creationId xmlns:p14="http://schemas.microsoft.com/office/powerpoint/2010/main" val="2975359019"/>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rinnen, Boden, zugemüllt, Möbel enthält.&#10;&#10;Automatisch generierte Beschreibung">
            <a:extLst>
              <a:ext uri="{FF2B5EF4-FFF2-40B4-BE49-F238E27FC236}">
                <a16:creationId xmlns:a16="http://schemas.microsoft.com/office/drawing/2014/main" id="{7B6C8E74-240E-42DA-B4B7-64BBF500D9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16000" y="1276350"/>
            <a:ext cx="7605372" cy="5040000"/>
          </a:xfrm>
          <a:prstGeom prst="rect">
            <a:avLst/>
          </a:prstGeom>
        </p:spPr>
      </p:pic>
    </p:spTree>
    <p:extLst>
      <p:ext uri="{BB962C8B-B14F-4D97-AF65-F5344CB8AC3E}">
        <p14:creationId xmlns:p14="http://schemas.microsoft.com/office/powerpoint/2010/main" val="1781366970"/>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411181"/>
            <a:ext cx="10752000" cy="865169"/>
          </a:xfrm>
        </p:spPr>
        <p:txBody>
          <a:bodyPr anchor="t" anchorCtr="0"/>
          <a:lstStyle/>
          <a:p>
            <a:pPr algn="ctr"/>
            <a:r>
              <a:rPr lang="de-DE" b="1" dirty="0">
                <a:latin typeface="+mn-lt"/>
              </a:rPr>
              <a:t>Rote Gruppe</a:t>
            </a:r>
          </a:p>
        </p:txBody>
      </p:sp>
      <p:pic>
        <p:nvPicPr>
          <p:cNvPr id="11" name="Inhaltsplatzhalter 10" descr="Ein Bild, das Text enthält.&#10;&#10;Automatisch generierte Beschreibung">
            <a:extLst>
              <a:ext uri="{FF2B5EF4-FFF2-40B4-BE49-F238E27FC236}">
                <a16:creationId xmlns:a16="http://schemas.microsoft.com/office/drawing/2014/main" id="{35ABA67E-E804-4BFC-BF95-74F9FFACDB7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351"/>
          <a:stretch/>
        </p:blipFill>
        <p:spPr>
          <a:xfrm rot="10800000">
            <a:off x="2293535" y="1276350"/>
            <a:ext cx="7604929" cy="5040000"/>
          </a:xfrm>
        </p:spPr>
      </p:pic>
    </p:spTree>
    <p:extLst>
      <p:ext uri="{BB962C8B-B14F-4D97-AF65-F5344CB8AC3E}">
        <p14:creationId xmlns:p14="http://schemas.microsoft.com/office/powerpoint/2010/main" val="2285563323"/>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descr="Ein Bild, das Text, zugemüllt enthält.&#10;&#10;Automatisch generierte Beschreibung">
            <a:extLst>
              <a:ext uri="{FF2B5EF4-FFF2-40B4-BE49-F238E27FC236}">
                <a16:creationId xmlns:a16="http://schemas.microsoft.com/office/drawing/2014/main" id="{964CF719-31E7-4FAA-A6A4-09EE3008851A}"/>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rot="10800000">
            <a:off x="2302308" y="1280898"/>
            <a:ext cx="7587384" cy="5040000"/>
          </a:xfrm>
        </p:spPr>
      </p:pic>
    </p:spTree>
    <p:extLst>
      <p:ext uri="{BB962C8B-B14F-4D97-AF65-F5344CB8AC3E}">
        <p14:creationId xmlns:p14="http://schemas.microsoft.com/office/powerpoint/2010/main" val="2203059627"/>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3453F422-BABD-493E-93C1-B28E8C51F21D}"/>
              </a:ext>
            </a:extLst>
          </p:cNvPr>
          <p:cNvSpPr txBox="1">
            <a:spLocks/>
          </p:cNvSpPr>
          <p:nvPr/>
        </p:nvSpPr>
        <p:spPr>
          <a:xfrm>
            <a:off x="720000" y="411181"/>
            <a:ext cx="10752000" cy="90326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mn-lt"/>
              </a:rPr>
              <a:t>Flur &amp; Sanitär (unten)</a:t>
            </a:r>
          </a:p>
        </p:txBody>
      </p:sp>
      <p:pic>
        <p:nvPicPr>
          <p:cNvPr id="12" name="Inhaltsplatzhalter 11" descr="Ein Bild, das drinnen, Badezimmer, Ausguss, schmutzig enthält.&#10;&#10;Automatisch generierte Beschreibung">
            <a:extLst>
              <a:ext uri="{FF2B5EF4-FFF2-40B4-BE49-F238E27FC236}">
                <a16:creationId xmlns:a16="http://schemas.microsoft.com/office/drawing/2014/main" id="{B7E83196-FE64-4076-871A-61E0674C313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7401503" y="2102032"/>
            <a:ext cx="4814906" cy="3611179"/>
          </a:xfrm>
        </p:spPr>
      </p:pic>
      <p:pic>
        <p:nvPicPr>
          <p:cNvPr id="16" name="Grafik 15" descr="Ein Bild, das Text, Boden, drinnen, Bibliothek enthält.&#10;&#10;Automatisch generierte Beschreibung">
            <a:extLst>
              <a:ext uri="{FF2B5EF4-FFF2-40B4-BE49-F238E27FC236}">
                <a16:creationId xmlns:a16="http://schemas.microsoft.com/office/drawing/2014/main" id="{4FB1A717-A433-4829-AF38-C5D51C781B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999" y="1500169"/>
            <a:ext cx="7222359" cy="4814906"/>
          </a:xfrm>
          <a:prstGeom prst="rect">
            <a:avLst/>
          </a:prstGeom>
        </p:spPr>
      </p:pic>
    </p:spTree>
    <p:extLst>
      <p:ext uri="{BB962C8B-B14F-4D97-AF65-F5344CB8AC3E}">
        <p14:creationId xmlns:p14="http://schemas.microsoft.com/office/powerpoint/2010/main" val="38292294"/>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411181"/>
            <a:ext cx="10752000" cy="1279507"/>
          </a:xfrm>
        </p:spPr>
        <p:txBody>
          <a:bodyPr anchor="t" anchorCtr="0"/>
          <a:lstStyle/>
          <a:p>
            <a:pPr algn="ctr"/>
            <a:r>
              <a:rPr lang="de-DE" b="1" dirty="0">
                <a:latin typeface="+mn-lt"/>
              </a:rPr>
              <a:t>Grüne Gruppe</a:t>
            </a:r>
          </a:p>
        </p:txBody>
      </p:sp>
      <p:pic>
        <p:nvPicPr>
          <p:cNvPr id="11" name="Inhaltsplatzhalter 10" descr="Ein Bild, das drinnen, Wand enthält.&#10;&#10;Automatisch generierte Beschreibung">
            <a:extLst>
              <a:ext uri="{FF2B5EF4-FFF2-40B4-BE49-F238E27FC236}">
                <a16:creationId xmlns:a16="http://schemas.microsoft.com/office/drawing/2014/main" id="{AA551733-D1D2-42FA-B0B8-195CA7E8A9B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10800000">
            <a:off x="2318840" y="1280901"/>
            <a:ext cx="7554320" cy="5040000"/>
          </a:xfrm>
        </p:spPr>
      </p:pic>
    </p:spTree>
    <p:extLst>
      <p:ext uri="{BB962C8B-B14F-4D97-AF65-F5344CB8AC3E}">
        <p14:creationId xmlns:p14="http://schemas.microsoft.com/office/powerpoint/2010/main" val="3781954119"/>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Ein Bild, das Text, drinnen, Regal enthält.&#10;&#10;Automatisch generierte Beschreibung">
            <a:extLst>
              <a:ext uri="{FF2B5EF4-FFF2-40B4-BE49-F238E27FC236}">
                <a16:creationId xmlns:a16="http://schemas.microsoft.com/office/drawing/2014/main" id="{162F7B4A-7C33-4D7B-ABFB-36E4D55DC79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10800000">
            <a:off x="2315199" y="1289778"/>
            <a:ext cx="7561602" cy="5040000"/>
          </a:xfrm>
        </p:spPr>
      </p:pic>
    </p:spTree>
    <p:extLst>
      <p:ext uri="{BB962C8B-B14F-4D97-AF65-F5344CB8AC3E}">
        <p14:creationId xmlns:p14="http://schemas.microsoft.com/office/powerpoint/2010/main" val="2289367118"/>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2"/>
            <a:ext cx="10779542" cy="2065688"/>
          </a:xfrm>
        </p:spPr>
        <p:txBody>
          <a:bodyPr>
            <a:noAutofit/>
          </a:bodyPr>
          <a:lstStyle/>
          <a:p>
            <a:r>
              <a:rPr lang="de-DE" sz="2400" dirty="0">
                <a:latin typeface="+mn-lt"/>
              </a:rPr>
              <a:t>Wir befinden uns in Frankfurt Eckenheim, einem ehemaligen Bauerndorf. </a:t>
            </a:r>
            <a:br>
              <a:rPr lang="de-DE" sz="2400" dirty="0">
                <a:latin typeface="+mn-lt"/>
              </a:rPr>
            </a:br>
            <a:r>
              <a:rPr lang="de-DE" sz="2400" dirty="0">
                <a:latin typeface="+mn-lt"/>
              </a:rPr>
              <a:t>Der Kirchhof mit seinem alten Glockenturm und dem ehemaligen Pfarrhaus versetzt uns in eine vergangene Zeit. </a:t>
            </a:r>
            <a:br>
              <a:rPr lang="de-DE" sz="2400" dirty="0">
                <a:latin typeface="+mn-lt"/>
              </a:rPr>
            </a:br>
            <a:r>
              <a:rPr lang="de-DE" sz="2400" dirty="0">
                <a:latin typeface="+mn-lt"/>
              </a:rPr>
              <a:t>Kinderlachen, eine vollbesetzte Dreiradkutsche, das „Tretroller – Rennen“ um uns herum und die Kinderfrage „Wer bist Du?“ führt uns ins „Hier und Jetzt“ und zum Herzen des Kirchortes Herz Jesu – seiner Kindertagesstätte. </a:t>
            </a: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9999" y="3296817"/>
            <a:ext cx="3780000" cy="2520000"/>
          </a:xfrm>
          <a:prstGeom prst="rect">
            <a:avLst/>
          </a:prstGeom>
        </p:spPr>
      </p:pic>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308232" y="3296816"/>
            <a:ext cx="3780000" cy="2520000"/>
          </a:xfrm>
          <a:prstGeom prst="rect">
            <a:avLst/>
          </a:prstGeom>
        </p:spPr>
      </p:pic>
      <p:pic>
        <p:nvPicPr>
          <p:cNvPr id="16" name="Inhaltsplatzhalter 15"/>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rot="16200000">
            <a:off x="4199115" y="3296816"/>
            <a:ext cx="3780000" cy="2520000"/>
          </a:xfrm>
        </p:spPr>
      </p:pic>
    </p:spTree>
    <p:extLst>
      <p:ext uri="{BB962C8B-B14F-4D97-AF65-F5344CB8AC3E}">
        <p14:creationId xmlns:p14="http://schemas.microsoft.com/office/powerpoint/2010/main" val="2564315329"/>
      </p:ext>
    </p:extLst>
  </p:cSld>
  <p:clrMapOvr>
    <a:masterClrMapping/>
  </p:clrMapOvr>
  <mc:AlternateContent xmlns:mc="http://schemas.openxmlformats.org/markup-compatibility/2006" xmlns:p14="http://schemas.microsoft.com/office/powerpoint/2010/main">
    <mc:Choice Requires="p14">
      <p:transition spd="slow" p14:dur="2000" advTm="10000">
        <p14:prism isContent="1"/>
      </p:transition>
    </mc:Choice>
    <mc:Fallback xmlns="">
      <p:transition spd="slow"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99" y="361965"/>
            <a:ext cx="10752002" cy="865169"/>
          </a:xfrm>
        </p:spPr>
        <p:txBody>
          <a:bodyPr anchor="t" anchorCtr="0"/>
          <a:lstStyle/>
          <a:p>
            <a:pPr algn="ctr"/>
            <a:r>
              <a:rPr lang="de-DE" b="1" dirty="0">
                <a:latin typeface="+mn-lt"/>
              </a:rPr>
              <a:t>Die Krippe – Orangene Gruppe</a:t>
            </a:r>
          </a:p>
        </p:txBody>
      </p:sp>
      <p:pic>
        <p:nvPicPr>
          <p:cNvPr id="16" name="Grafik 15" descr="Ein Bild, das Wand, drinnen, zugemüllt enthält.&#10;&#10;Automatisch generierte Beschreibung">
            <a:extLst>
              <a:ext uri="{FF2B5EF4-FFF2-40B4-BE49-F238E27FC236}">
                <a16:creationId xmlns:a16="http://schemas.microsoft.com/office/drawing/2014/main" id="{5D7127D8-6B88-4BD3-A582-07A44E1706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299910" y="1289779"/>
            <a:ext cx="7592179" cy="5040000"/>
          </a:xfrm>
          <a:prstGeom prst="rect">
            <a:avLst/>
          </a:prstGeom>
        </p:spPr>
      </p:pic>
    </p:spTree>
    <p:extLst>
      <p:ext uri="{BB962C8B-B14F-4D97-AF65-F5344CB8AC3E}">
        <p14:creationId xmlns:p14="http://schemas.microsoft.com/office/powerpoint/2010/main" val="195919294"/>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50C232C2-5AFC-4480-A4CF-988A39E4EE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7324" y="411181"/>
            <a:ext cx="6204675" cy="4136849"/>
          </a:xfrm>
          <a:prstGeom prst="rect">
            <a:avLst/>
          </a:prstGeom>
        </p:spPr>
      </p:pic>
      <p:pic>
        <p:nvPicPr>
          <p:cNvPr id="11" name="Inhaltsplatzhalter 9">
            <a:extLst>
              <a:ext uri="{FF2B5EF4-FFF2-40B4-BE49-F238E27FC236}">
                <a16:creationId xmlns:a16="http://schemas.microsoft.com/office/drawing/2014/main" id="{9DB7D080-C4BD-4E54-97BF-F6198BC514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06229" y="2645546"/>
            <a:ext cx="5066795" cy="3801272"/>
          </a:xfrm>
          <a:prstGeom prst="rect">
            <a:avLst/>
          </a:prstGeom>
        </p:spPr>
      </p:pic>
    </p:spTree>
    <p:extLst>
      <p:ext uri="{BB962C8B-B14F-4D97-AF65-F5344CB8AC3E}">
        <p14:creationId xmlns:p14="http://schemas.microsoft.com/office/powerpoint/2010/main" val="1215771216"/>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411180"/>
            <a:ext cx="10752000" cy="855645"/>
          </a:xfrm>
        </p:spPr>
        <p:txBody>
          <a:bodyPr anchor="t" anchorCtr="0"/>
          <a:lstStyle/>
          <a:p>
            <a:pPr algn="ctr"/>
            <a:r>
              <a:rPr lang="de-DE" b="1" dirty="0">
                <a:latin typeface="+mn-lt"/>
              </a:rPr>
              <a:t>Flur &amp; Sanitär (Krippe)</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5165" y="1955267"/>
            <a:ext cx="6780606" cy="4520404"/>
          </a:xfrm>
          <a:prstGeom prst="rect">
            <a:avLst/>
          </a:prstGeom>
        </p:spPr>
      </p:pic>
      <p:pic>
        <p:nvPicPr>
          <p:cNvPr id="12" name="Inhaltsplatzhalter 11" descr="Ein Bild, das Wand, drinnen, Decke enthält.&#10;&#10;Automatisch generierte Beschreibung">
            <a:extLst>
              <a:ext uri="{FF2B5EF4-FFF2-40B4-BE49-F238E27FC236}">
                <a16:creationId xmlns:a16="http://schemas.microsoft.com/office/drawing/2014/main" id="{1FC29C49-C292-4619-BAD5-AC6DF06526F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rot="5400000">
            <a:off x="58729" y="1943178"/>
            <a:ext cx="5179993" cy="3884994"/>
          </a:xfrm>
        </p:spPr>
      </p:pic>
    </p:spTree>
    <p:extLst>
      <p:ext uri="{BB962C8B-B14F-4D97-AF65-F5344CB8AC3E}">
        <p14:creationId xmlns:p14="http://schemas.microsoft.com/office/powerpoint/2010/main" val="481737505"/>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99" y="411181"/>
            <a:ext cx="10752002" cy="827069"/>
          </a:xfrm>
        </p:spPr>
        <p:txBody>
          <a:bodyPr anchor="t" anchorCtr="0"/>
          <a:lstStyle/>
          <a:p>
            <a:pPr algn="ctr"/>
            <a:r>
              <a:rPr lang="de-DE" b="1" dirty="0">
                <a:latin typeface="+mn-lt"/>
              </a:rPr>
              <a:t>Der Turnraum</a:t>
            </a:r>
          </a:p>
        </p:txBody>
      </p:sp>
      <p:pic>
        <p:nvPicPr>
          <p:cNvPr id="4" name="Inhaltsplatzhalt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16000" y="1238250"/>
            <a:ext cx="7560000" cy="5039999"/>
          </a:xfrm>
        </p:spPr>
      </p:pic>
    </p:spTree>
    <p:extLst>
      <p:ext uri="{BB962C8B-B14F-4D97-AF65-F5344CB8AC3E}">
        <p14:creationId xmlns:p14="http://schemas.microsoft.com/office/powerpoint/2010/main" val="3033874603"/>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1"/>
            <a:ext cx="10779540" cy="1279507"/>
          </a:xfrm>
        </p:spPr>
        <p:txBody>
          <a:bodyPr anchor="t" anchorCtr="0"/>
          <a:lstStyle/>
          <a:p>
            <a:pPr algn="ctr"/>
            <a:r>
              <a:rPr lang="de-DE" b="1">
                <a:latin typeface="+mn-lt"/>
              </a:rPr>
              <a:t>Der Kreativraum</a:t>
            </a:r>
            <a:endParaRPr lang="de-DE" b="1" dirty="0">
              <a:latin typeface="+mn-lt"/>
            </a:endParaRPr>
          </a:p>
        </p:txBody>
      </p:sp>
      <p:pic>
        <p:nvPicPr>
          <p:cNvPr id="15" name="Inhaltsplatzhalter 14" descr="Ein Bild, das Text, drinnen, Regal enthält.&#10;&#10;Automatisch generierte Beschreibung">
            <a:extLst>
              <a:ext uri="{FF2B5EF4-FFF2-40B4-BE49-F238E27FC236}">
                <a16:creationId xmlns:a16="http://schemas.microsoft.com/office/drawing/2014/main" id="{554F43D2-A1EA-4A9F-A8E3-2AAA241DB5C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118"/>
          <a:stretch/>
        </p:blipFill>
        <p:spPr>
          <a:xfrm rot="10800000">
            <a:off x="2284675" y="1280901"/>
            <a:ext cx="7622650" cy="5040000"/>
          </a:xfrm>
        </p:spPr>
      </p:pic>
    </p:spTree>
    <p:extLst>
      <p:ext uri="{BB962C8B-B14F-4D97-AF65-F5344CB8AC3E}">
        <p14:creationId xmlns:p14="http://schemas.microsoft.com/office/powerpoint/2010/main" val="746050083"/>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1"/>
            <a:ext cx="10779540" cy="1279507"/>
          </a:xfrm>
        </p:spPr>
        <p:txBody>
          <a:bodyPr anchor="t" anchorCtr="0"/>
          <a:lstStyle/>
          <a:p>
            <a:pPr algn="ctr"/>
            <a:r>
              <a:rPr lang="de-DE" b="1" dirty="0">
                <a:latin typeface="+mn-lt"/>
              </a:rPr>
              <a:t>Der Intensivraum</a:t>
            </a:r>
            <a:r>
              <a:rPr lang="de-DE" b="1">
                <a:latin typeface="+mn-lt"/>
              </a:rPr>
              <a:t>/Bistro</a:t>
            </a:r>
            <a:endParaRPr lang="de-DE" b="1" dirty="0">
              <a:latin typeface="+mn-lt"/>
            </a:endParaRPr>
          </a:p>
        </p:txBody>
      </p:sp>
      <p:pic>
        <p:nvPicPr>
          <p:cNvPr id="19" name="Inhaltsplatzhalter 18" descr="Ein Bild, das Wand, drinnen, Decke, gelb enthält.&#10;&#10;Automatisch generierte Beschreibung">
            <a:extLst>
              <a:ext uri="{FF2B5EF4-FFF2-40B4-BE49-F238E27FC236}">
                <a16:creationId xmlns:a16="http://schemas.microsoft.com/office/drawing/2014/main" id="{80C9005A-E86E-4A6D-9443-4EFBC6B4306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10800000">
            <a:off x="2318462" y="1272875"/>
            <a:ext cx="7555076" cy="5040000"/>
          </a:xfrm>
        </p:spPr>
      </p:pic>
    </p:spTree>
    <p:extLst>
      <p:ext uri="{BB962C8B-B14F-4D97-AF65-F5344CB8AC3E}">
        <p14:creationId xmlns:p14="http://schemas.microsoft.com/office/powerpoint/2010/main" val="2082318361"/>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1"/>
            <a:ext cx="10779540" cy="1279507"/>
          </a:xfrm>
        </p:spPr>
        <p:txBody>
          <a:bodyPr anchor="t" anchorCtr="0">
            <a:normAutofit/>
          </a:bodyPr>
          <a:lstStyle/>
          <a:p>
            <a:pPr algn="ctr"/>
            <a:r>
              <a:rPr lang="de-DE" b="1" dirty="0">
                <a:latin typeface="+mn-lt"/>
              </a:rPr>
              <a:t>Weitere Räumlichkeiten</a:t>
            </a:r>
          </a:p>
        </p:txBody>
      </p:sp>
      <p:pic>
        <p:nvPicPr>
          <p:cNvPr id="6" name="Inhaltsplatzhalter 5" descr="Ein Bild, das drinnen enthält.&#10;&#10;Automatisch generierte Beschreibung">
            <a:extLst>
              <a:ext uri="{FF2B5EF4-FFF2-40B4-BE49-F238E27FC236}">
                <a16:creationId xmlns:a16="http://schemas.microsoft.com/office/drawing/2014/main" id="{8A5967D1-D080-4D4D-9AAE-68D3A4BA6C8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0800000">
            <a:off x="471786" y="1533525"/>
            <a:ext cx="5801784" cy="4351338"/>
          </a:xfrm>
        </p:spPr>
      </p:pic>
      <p:pic>
        <p:nvPicPr>
          <p:cNvPr id="8" name="Grafik 7" descr="Ein Bild, das Text, Fenster enthält.&#10;&#10;Automatisch generierte Beschreibung">
            <a:extLst>
              <a:ext uri="{FF2B5EF4-FFF2-40B4-BE49-F238E27FC236}">
                <a16:creationId xmlns:a16="http://schemas.microsoft.com/office/drawing/2014/main" id="{FE4E76D6-C71E-4879-83EC-372536A7F5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171000" y="1533524"/>
            <a:ext cx="5801785" cy="4351339"/>
          </a:xfrm>
          <a:prstGeom prst="rect">
            <a:avLst/>
          </a:prstGeom>
        </p:spPr>
      </p:pic>
    </p:spTree>
    <p:extLst>
      <p:ext uri="{BB962C8B-B14F-4D97-AF65-F5344CB8AC3E}">
        <p14:creationId xmlns:p14="http://schemas.microsoft.com/office/powerpoint/2010/main" val="3555395616"/>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Ein Bild, das Wand, drinnen, Decke, Schlafzimmer enthält.&#10;&#10;Automatisch generierte Beschreibung">
            <a:extLst>
              <a:ext uri="{FF2B5EF4-FFF2-40B4-BE49-F238E27FC236}">
                <a16:creationId xmlns:a16="http://schemas.microsoft.com/office/drawing/2014/main" id="{B851E7FD-F3CC-4062-BEC0-AACCAB50D83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0800000">
            <a:off x="5581769" y="1479844"/>
            <a:ext cx="5904001" cy="4428000"/>
          </a:xfrm>
        </p:spPr>
      </p:pic>
      <p:pic>
        <p:nvPicPr>
          <p:cNvPr id="10" name="Grafik 9" descr="Ein Bild, das Text, drinnen, Wand, Boden enthält.&#10;&#10;Automatisch generierte Beschreibung">
            <a:extLst>
              <a:ext uri="{FF2B5EF4-FFF2-40B4-BE49-F238E27FC236}">
                <a16:creationId xmlns:a16="http://schemas.microsoft.com/office/drawing/2014/main" id="{C2FD0535-9667-4E23-9FE4-8BC399C8E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230" y="1479844"/>
            <a:ext cx="4726794" cy="4428000"/>
          </a:xfrm>
          <a:prstGeom prst="rect">
            <a:avLst/>
          </a:prstGeom>
        </p:spPr>
      </p:pic>
    </p:spTree>
    <p:extLst>
      <p:ext uri="{BB962C8B-B14F-4D97-AF65-F5344CB8AC3E}">
        <p14:creationId xmlns:p14="http://schemas.microsoft.com/office/powerpoint/2010/main" val="4095623426"/>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pPr algn="ctr"/>
            <a:r>
              <a:rPr lang="de-DE" b="1" dirty="0">
                <a:latin typeface="+mn-lt"/>
              </a:rPr>
              <a:t>Unser Außengelände</a:t>
            </a:r>
          </a:p>
        </p:txBody>
      </p:sp>
      <p:pic>
        <p:nvPicPr>
          <p:cNvPr id="11" name="Inhaltsplatzhalter 3">
            <a:extLst>
              <a:ext uri="{FF2B5EF4-FFF2-40B4-BE49-F238E27FC236}">
                <a16:creationId xmlns:a16="http://schemas.microsoft.com/office/drawing/2014/main" id="{BCA4F6EC-EC67-4B63-B42B-F1825E499F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5649" y="1280784"/>
            <a:ext cx="7560702" cy="5040000"/>
          </a:xfrm>
          <a:prstGeom prst="rect">
            <a:avLst/>
          </a:prstGeom>
        </p:spPr>
      </p:pic>
    </p:spTree>
    <p:extLst>
      <p:ext uri="{BB962C8B-B14F-4D97-AF65-F5344CB8AC3E}">
        <p14:creationId xmlns:p14="http://schemas.microsoft.com/office/powerpoint/2010/main" val="468331081"/>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3">
            <a:extLst>
              <a:ext uri="{FF2B5EF4-FFF2-40B4-BE49-F238E27FC236}">
                <a16:creationId xmlns:a16="http://schemas.microsoft.com/office/drawing/2014/main" id="{2FE8B792-2E37-48DB-B8BC-08DED0C20E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6000" y="1276154"/>
            <a:ext cx="7560000" cy="5040000"/>
          </a:xfrm>
          <a:prstGeom prst="rect">
            <a:avLst/>
          </a:prstGeom>
        </p:spPr>
      </p:pic>
    </p:spTree>
    <p:extLst>
      <p:ext uri="{BB962C8B-B14F-4D97-AF65-F5344CB8AC3E}">
        <p14:creationId xmlns:p14="http://schemas.microsoft.com/office/powerpoint/2010/main" val="39712998"/>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99" y="411181"/>
            <a:ext cx="10765771" cy="1577417"/>
          </a:xfrm>
        </p:spPr>
        <p:txBody>
          <a:bodyPr>
            <a:normAutofit/>
          </a:bodyPr>
          <a:lstStyle/>
          <a:p>
            <a:r>
              <a:rPr lang="de-DE" sz="2400" dirty="0">
                <a:latin typeface="+mn-lt"/>
              </a:rPr>
              <a:t>Treten Sie ein in unsere Kindertagesstätte, hier lebt das Leben, hier wurzelt Zukunft und hier ist Jeder, ob groß ob klein, einmalig!</a:t>
            </a:r>
            <a:br>
              <a:rPr lang="de-DE" sz="2400" dirty="0">
                <a:latin typeface="+mn-lt"/>
              </a:rPr>
            </a:br>
            <a:endParaRPr lang="de-DE" sz="2400" dirty="0">
              <a:latin typeface="+mn-lt"/>
            </a:endParaRPr>
          </a:p>
        </p:txBody>
      </p:sp>
      <p:pic>
        <p:nvPicPr>
          <p:cNvPr id="4" name="Inhaltsplatzhalt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15999" y="1406819"/>
            <a:ext cx="7560001" cy="5040000"/>
          </a:xfrm>
        </p:spPr>
      </p:pic>
    </p:spTree>
    <p:extLst>
      <p:ext uri="{BB962C8B-B14F-4D97-AF65-F5344CB8AC3E}">
        <p14:creationId xmlns:p14="http://schemas.microsoft.com/office/powerpoint/2010/main" val="3324495585"/>
      </p:ext>
    </p:extLst>
  </p:cSld>
  <p:clrMapOvr>
    <a:masterClrMapping/>
  </p:clrMapOvr>
  <mc:AlternateContent xmlns:mc="http://schemas.openxmlformats.org/markup-compatibility/2006" xmlns:p14="http://schemas.microsoft.com/office/powerpoint/2010/main">
    <mc:Choice Requires="p14">
      <p:transition spd="slow" p14:dur="2000" advTm="7000">
        <p14:prism isContent="1"/>
      </p:transition>
    </mc:Choice>
    <mc:Fallback xmlns="">
      <p:transition spd="slow"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descr="Ein Bild, das draußen, Himmel, Gebäude enthält.&#10;&#10;Automatisch generierte Beschreibung">
            <a:extLst>
              <a:ext uri="{FF2B5EF4-FFF2-40B4-BE49-F238E27FC236}">
                <a16:creationId xmlns:a16="http://schemas.microsoft.com/office/drawing/2014/main" id="{F83E47DB-02F9-4971-B8C5-BC4879F3B358}"/>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2315540" y="1284605"/>
            <a:ext cx="7560919" cy="5040000"/>
          </a:xfrm>
        </p:spPr>
      </p:pic>
    </p:spTree>
    <p:extLst>
      <p:ext uri="{BB962C8B-B14F-4D97-AF65-F5344CB8AC3E}">
        <p14:creationId xmlns:p14="http://schemas.microsoft.com/office/powerpoint/2010/main" val="4147531156"/>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draußen, Baum, Himmel, Boden enthält.&#10;&#10;Automatisch generierte Beschreibung">
            <a:extLst>
              <a:ext uri="{FF2B5EF4-FFF2-40B4-BE49-F238E27FC236}">
                <a16:creationId xmlns:a16="http://schemas.microsoft.com/office/drawing/2014/main" id="{90ADC782-92EE-45B9-ABB3-AD34FD9693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6000" y="1260475"/>
            <a:ext cx="7560000" cy="5040000"/>
          </a:xfrm>
          <a:prstGeom prst="rect">
            <a:avLst/>
          </a:prstGeom>
        </p:spPr>
      </p:pic>
    </p:spTree>
    <p:extLst>
      <p:ext uri="{BB962C8B-B14F-4D97-AF65-F5344CB8AC3E}">
        <p14:creationId xmlns:p14="http://schemas.microsoft.com/office/powerpoint/2010/main" val="552224116"/>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D0720-921F-494C-A21F-C78FF4B720EC}"/>
              </a:ext>
            </a:extLst>
          </p:cNvPr>
          <p:cNvSpPr>
            <a:spLocks noGrp="1"/>
          </p:cNvSpPr>
          <p:nvPr>
            <p:ph type="ctrTitle"/>
          </p:nvPr>
        </p:nvSpPr>
        <p:spPr>
          <a:xfrm>
            <a:off x="719999" y="411180"/>
            <a:ext cx="10765771" cy="6035637"/>
          </a:xfrm>
        </p:spPr>
        <p:txBody>
          <a:bodyPr anchor="ctr" anchorCtr="0">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800" dirty="0">
                <a:solidFill>
                  <a:prstClr val="black"/>
                </a:solidFill>
                <a:latin typeface="Calibri" panose="020F0502020204030204"/>
                <a:ea typeface="+mn-ea"/>
                <a:cs typeface="+mn-cs"/>
              </a:rPr>
              <a:t>L</a:t>
            </a:r>
            <a:r>
              <a:rPr kumimoji="0" lang="de-DE" sz="2800" b="0" i="0" u="none" strike="noStrike" kern="1200" cap="none" spc="0" normalizeH="0" baseline="0" noProof="0" dirty="0" err="1">
                <a:ln>
                  <a:noFill/>
                </a:ln>
                <a:solidFill>
                  <a:prstClr val="black"/>
                </a:solidFill>
                <a:effectLst/>
                <a:uLnTx/>
                <a:uFillTx/>
                <a:latin typeface="Calibri" panose="020F0502020204030204"/>
                <a:ea typeface="+mn-ea"/>
                <a:cs typeface="+mn-cs"/>
              </a:rPr>
              <a:t>iebe</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Besucher!</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Wir hoffen Sie konnten unsere Kindertagesstätte Herz Jesu Eckenheim ein wenig kennenlernen.</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Ausführlichere Informationen finden Sie in unserem Flyer, in unserer Konzeption oder auf unserer Homepage</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Wir wünschen uns Sie bald persönlich kennen lernen zu können.</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lang="de-DE" sz="2800" dirty="0">
                <a:solidFill>
                  <a:prstClr val="black"/>
                </a:solidFill>
                <a:latin typeface="Calibri" panose="020F0502020204030204"/>
                <a:ea typeface="+mn-ea"/>
                <a:cs typeface="+mn-cs"/>
              </a:rPr>
              <a:t>Bis dahin sind wir wie folgt für Sie da</a:t>
            </a:r>
            <a:endParaRPr lang="de-DE" sz="4400" b="1" dirty="0">
              <a:latin typeface="+mn-lt"/>
            </a:endParaRPr>
          </a:p>
        </p:txBody>
      </p:sp>
    </p:spTree>
    <p:extLst>
      <p:ext uri="{BB962C8B-B14F-4D97-AF65-F5344CB8AC3E}">
        <p14:creationId xmlns:p14="http://schemas.microsoft.com/office/powerpoint/2010/main" val="15558092"/>
      </p:ext>
    </p:extLst>
  </p:cSld>
  <p:clrMapOvr>
    <a:masterClrMapping/>
  </p:clrMapOvr>
  <mc:AlternateContent xmlns:mc="http://schemas.openxmlformats.org/markup-compatibility/2006" xmlns:p14="http://schemas.microsoft.com/office/powerpoint/2010/main">
    <mc:Choice Requires="p14">
      <p:transition spd="slow" p14:dur="2000" advTm="9000">
        <p14:prism isContent="1"/>
      </p:transition>
    </mc:Choice>
    <mc:Fallback xmlns="">
      <p:transition spd="slow" advTm="9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hlinkClick r:id="" action="ppaction://ole?verb=0"/>
            <a:extLst>
              <a:ext uri="{FF2B5EF4-FFF2-40B4-BE49-F238E27FC236}">
                <a16:creationId xmlns:a16="http://schemas.microsoft.com/office/drawing/2014/main" id="{0BD85C14-AEAC-D83E-26A8-27081E80E3C5}"/>
              </a:ext>
            </a:extLst>
          </p:cNvPr>
          <p:cNvGraphicFramePr>
            <a:graphicFrameLocks noChangeAspect="1"/>
          </p:cNvGraphicFramePr>
          <p:nvPr>
            <p:extLst>
              <p:ext uri="{D42A27DB-BD31-4B8C-83A1-F6EECF244321}">
                <p14:modId xmlns:p14="http://schemas.microsoft.com/office/powerpoint/2010/main" val="1199227570"/>
              </p:ext>
            </p:extLst>
          </p:nvPr>
        </p:nvGraphicFramePr>
        <p:xfrm>
          <a:off x="2389573" y="5086410"/>
          <a:ext cx="914400" cy="792163"/>
        </p:xfrm>
        <a:graphic>
          <a:graphicData uri="http://schemas.openxmlformats.org/presentationml/2006/ole">
            <mc:AlternateContent xmlns:mc="http://schemas.openxmlformats.org/markup-compatibility/2006">
              <mc:Choice xmlns:v="urn:schemas-microsoft-com:vml" Requires="v">
                <p:oleObj spid="_x0000_s1030" name="Acrobat Document" showAsIcon="1" r:id="rId4" imgW="914649" imgH="792535" progId="Acrobat.Document.DC">
                  <p:embed/>
                </p:oleObj>
              </mc:Choice>
              <mc:Fallback>
                <p:oleObj name="Acrobat Document" showAsIcon="1" r:id="rId4" imgW="914649" imgH="792535" progId="Acrobat.Document.DC">
                  <p:embed/>
                  <p:pic>
                    <p:nvPicPr>
                      <p:cNvPr id="0" name=""/>
                      <p:cNvPicPr/>
                      <p:nvPr/>
                    </p:nvPicPr>
                    <p:blipFill>
                      <a:blip r:embed="rId5"/>
                      <a:stretch>
                        <a:fillRect/>
                      </a:stretch>
                    </p:blipFill>
                    <p:spPr>
                      <a:xfrm>
                        <a:off x="2389573" y="5086410"/>
                        <a:ext cx="914400" cy="792163"/>
                      </a:xfrm>
                      <a:prstGeom prst="rect">
                        <a:avLst/>
                      </a:prstGeom>
                    </p:spPr>
                  </p:pic>
                </p:oleObj>
              </mc:Fallback>
            </mc:AlternateContent>
          </a:graphicData>
        </a:graphic>
      </p:graphicFrame>
      <p:sp>
        <p:nvSpPr>
          <p:cNvPr id="3" name="Inhaltsplatzhalter 2"/>
          <p:cNvSpPr>
            <a:spLocks noGrp="1"/>
          </p:cNvSpPr>
          <p:nvPr>
            <p:ph idx="4294967295"/>
          </p:nvPr>
        </p:nvSpPr>
        <p:spPr>
          <a:xfrm>
            <a:off x="934836" y="834983"/>
            <a:ext cx="10515600" cy="5188033"/>
          </a:xfrm>
        </p:spPr>
        <p:txBody>
          <a:bodyPr>
            <a:normAutofit/>
          </a:bodyPr>
          <a:lstStyle/>
          <a:p>
            <a:pPr marL="0" lvl="0" indent="0" algn="ctr">
              <a:lnSpc>
                <a:spcPct val="107000"/>
              </a:lnSpc>
              <a:spcAft>
                <a:spcPts val="0"/>
              </a:spcAft>
              <a:buNone/>
            </a:pPr>
            <a:endParaRPr lang="de-DE" sz="4400" b="1" dirty="0">
              <a:ea typeface="Calibri" panose="020F0502020204030204" pitchFamily="34" charset="0"/>
              <a:cs typeface="Times New Roman" panose="02020603050405020304" pitchFamily="18" charset="0"/>
            </a:endParaRPr>
          </a:p>
          <a:p>
            <a:pPr marL="0" lvl="0" indent="0" algn="ctr">
              <a:lnSpc>
                <a:spcPct val="107000"/>
              </a:lnSpc>
              <a:spcAft>
                <a:spcPts val="0"/>
              </a:spcAft>
              <a:buNone/>
            </a:pPr>
            <a:r>
              <a:rPr lang="de-DE" sz="4400" dirty="0">
                <a:ea typeface="Calibri" panose="020F0502020204030204" pitchFamily="34" charset="0"/>
                <a:cs typeface="Times New Roman" panose="02020603050405020304" pitchFamily="18" charset="0"/>
              </a:rPr>
              <a:t>Tel.: (069) 348 76 70 11 </a:t>
            </a:r>
          </a:p>
          <a:p>
            <a:pPr indent="0" algn="ctr">
              <a:lnSpc>
                <a:spcPct val="107000"/>
              </a:lnSpc>
              <a:spcAft>
                <a:spcPts val="0"/>
              </a:spcAft>
              <a:buNone/>
            </a:pPr>
            <a:r>
              <a:rPr lang="de-DE" sz="4400" dirty="0">
                <a:ea typeface="Calibri" panose="020F0502020204030204" pitchFamily="34" charset="0"/>
                <a:cs typeface="Times New Roman" panose="02020603050405020304" pitchFamily="18" charset="0"/>
              </a:rPr>
              <a:t>Mail: </a:t>
            </a:r>
            <a:r>
              <a:rPr lang="de-DE" sz="4400" u="sng" dirty="0">
                <a:solidFill>
                  <a:srgbClr val="0563C1"/>
                </a:solidFill>
                <a:ea typeface="Calibri" panose="020F0502020204030204" pitchFamily="34" charset="0"/>
                <a:cs typeface="Times New Roman" panose="02020603050405020304" pitchFamily="18" charset="0"/>
                <a:hlinkClick r:id="rId6"/>
              </a:rPr>
              <a:t>kita-hje@franziskus-frankfurt.de</a:t>
            </a:r>
            <a:endParaRPr lang="de-DE" sz="4400" dirty="0">
              <a:ea typeface="Calibri" panose="020F0502020204030204" pitchFamily="34" charset="0"/>
              <a:cs typeface="Times New Roman" panose="02020603050405020304" pitchFamily="18" charset="0"/>
            </a:endParaRPr>
          </a:p>
          <a:p>
            <a:pPr indent="0" algn="ctr">
              <a:lnSpc>
                <a:spcPct val="107000"/>
              </a:lnSpc>
              <a:spcAft>
                <a:spcPts val="800"/>
              </a:spcAft>
              <a:buNone/>
            </a:pPr>
            <a:r>
              <a:rPr lang="de-DE" sz="4400" dirty="0">
                <a:ea typeface="Calibri" panose="020F0502020204030204" pitchFamily="34" charset="0"/>
                <a:cs typeface="Times New Roman" panose="02020603050405020304" pitchFamily="18" charset="0"/>
              </a:rPr>
              <a:t>Leitung: Michele </a:t>
            </a:r>
            <a:r>
              <a:rPr lang="de-DE" sz="4400" dirty="0" err="1">
                <a:ea typeface="Calibri" panose="020F0502020204030204" pitchFamily="34" charset="0"/>
                <a:cs typeface="Times New Roman" panose="02020603050405020304" pitchFamily="18" charset="0"/>
              </a:rPr>
              <a:t>Masterman</a:t>
            </a:r>
            <a:r>
              <a:rPr lang="de-DE" sz="4400" dirty="0">
                <a:ea typeface="Calibri" panose="020F0502020204030204" pitchFamily="34" charset="0"/>
                <a:cs typeface="Times New Roman" panose="02020603050405020304" pitchFamily="18" charset="0"/>
              </a:rPr>
              <a:t> und</a:t>
            </a:r>
            <a:br>
              <a:rPr lang="de-DE" sz="4400" dirty="0">
                <a:ea typeface="Calibri" panose="020F0502020204030204" pitchFamily="34" charset="0"/>
                <a:cs typeface="Times New Roman" panose="02020603050405020304" pitchFamily="18" charset="0"/>
              </a:rPr>
            </a:br>
            <a:r>
              <a:rPr lang="de-DE" sz="4400" dirty="0">
                <a:ea typeface="Calibri" panose="020F0502020204030204" pitchFamily="34" charset="0"/>
                <a:cs typeface="Times New Roman" panose="02020603050405020304" pitchFamily="18" charset="0"/>
              </a:rPr>
              <a:t>Stefanie Völkel</a:t>
            </a:r>
          </a:p>
        </p:txBody>
      </p:sp>
      <p:sp>
        <p:nvSpPr>
          <p:cNvPr id="4" name="Rechteck 3"/>
          <p:cNvSpPr/>
          <p:nvPr/>
        </p:nvSpPr>
        <p:spPr>
          <a:xfrm>
            <a:off x="706230" y="411181"/>
            <a:ext cx="10765771" cy="784702"/>
          </a:xfrm>
          <a:prstGeom prst="rect">
            <a:avLst/>
          </a:prstGeom>
        </p:spPr>
        <p:txBody>
          <a:bodyPr wrap="square">
            <a:spAutoFit/>
          </a:bodyPr>
          <a:lstStyle/>
          <a:p>
            <a:pPr lvl="0" algn="ctr">
              <a:lnSpc>
                <a:spcPct val="107000"/>
              </a:lnSpc>
              <a:spcAft>
                <a:spcPts val="0"/>
              </a:spcAft>
            </a:pPr>
            <a:r>
              <a:rPr lang="de-DE" sz="4400" b="1" dirty="0">
                <a:latin typeface="Calibri" panose="020F0502020204030204" pitchFamily="34" charset="0"/>
                <a:ea typeface="Calibri" panose="020F0502020204030204" pitchFamily="34" charset="0"/>
                <a:cs typeface="Times New Roman" panose="02020603050405020304" pitchFamily="18" charset="0"/>
              </a:rPr>
              <a:t>Kontaktdaten</a:t>
            </a:r>
          </a:p>
        </p:txBody>
      </p:sp>
      <p:sp>
        <p:nvSpPr>
          <p:cNvPr id="8" name="Textfeld 7">
            <a:extLst>
              <a:ext uri="{FF2B5EF4-FFF2-40B4-BE49-F238E27FC236}">
                <a16:creationId xmlns:a16="http://schemas.microsoft.com/office/drawing/2014/main" id="{88E2AA99-5046-4EAD-B4F1-B139124C9DD0}"/>
              </a:ext>
            </a:extLst>
          </p:cNvPr>
          <p:cNvSpPr txBox="1"/>
          <p:nvPr/>
        </p:nvSpPr>
        <p:spPr>
          <a:xfrm>
            <a:off x="3041855" y="6274720"/>
            <a:ext cx="6094520" cy="470000"/>
          </a:xfrm>
          <a:prstGeom prst="rect">
            <a:avLst/>
          </a:prstGeom>
          <a:noFill/>
        </p:spPr>
        <p:txBody>
          <a:bodyPr wrap="square">
            <a:spAutoFit/>
          </a:bodyPr>
          <a:lstStyle/>
          <a:p>
            <a:pPr indent="0" algn="ctr">
              <a:lnSpc>
                <a:spcPct val="107000"/>
              </a:lnSpc>
              <a:spcAft>
                <a:spcPts val="800"/>
              </a:spcAft>
              <a:buNone/>
            </a:pPr>
            <a:r>
              <a:rPr lang="de-DE" sz="2400" dirty="0">
                <a:ea typeface="Calibri" panose="020F0502020204030204" pitchFamily="34" charset="0"/>
                <a:cs typeface="Times New Roman" panose="02020603050405020304" pitchFamily="18" charset="0"/>
              </a:rPr>
              <a:t>- Ende mit ESC -</a:t>
            </a:r>
            <a:endParaRPr lang="de-DE" sz="2400" dirty="0">
              <a:effectLst/>
              <a:ea typeface="Calibri" panose="020F0502020204030204" pitchFamily="34" charset="0"/>
              <a:cs typeface="Times New Roman" panose="02020603050405020304" pitchFamily="18" charset="0"/>
            </a:endParaRPr>
          </a:p>
        </p:txBody>
      </p:sp>
      <p:graphicFrame>
        <p:nvGraphicFramePr>
          <p:cNvPr id="2" name="Objekt 1">
            <a:hlinkClick r:id="" action="ppaction://ole?verb=0"/>
            <a:extLst>
              <a:ext uri="{FF2B5EF4-FFF2-40B4-BE49-F238E27FC236}">
                <a16:creationId xmlns:a16="http://schemas.microsoft.com/office/drawing/2014/main" id="{7E20747D-DBB0-4C46-9067-719B2B6C2922}"/>
              </a:ext>
            </a:extLst>
          </p:cNvPr>
          <p:cNvGraphicFramePr>
            <a:graphicFrameLocks noChangeAspect="1"/>
          </p:cNvGraphicFramePr>
          <p:nvPr>
            <p:extLst>
              <p:ext uri="{D42A27DB-BD31-4B8C-83A1-F6EECF244321}">
                <p14:modId xmlns:p14="http://schemas.microsoft.com/office/powerpoint/2010/main" val="326422779"/>
              </p:ext>
            </p:extLst>
          </p:nvPr>
        </p:nvGraphicFramePr>
        <p:xfrm>
          <a:off x="9317038" y="5195888"/>
          <a:ext cx="658812" cy="571500"/>
        </p:xfrm>
        <a:graphic>
          <a:graphicData uri="http://schemas.openxmlformats.org/presentationml/2006/ole">
            <mc:AlternateContent xmlns:mc="http://schemas.openxmlformats.org/markup-compatibility/2006">
              <mc:Choice xmlns:v="urn:schemas-microsoft-com:vml" Requires="v">
                <p:oleObj spid="_x0000_s1031" name="Acrobat Document" showAsIcon="1" r:id="rId7" imgW="659160" imgH="572040" progId="Acrobat.Document.DC">
                  <p:embed/>
                </p:oleObj>
              </mc:Choice>
              <mc:Fallback>
                <p:oleObj name="Acrobat Document" showAsIcon="1" r:id="rId7" imgW="659160" imgH="572040" progId="Acrobat.Document.DC">
                  <p:embed/>
                  <p:pic>
                    <p:nvPicPr>
                      <p:cNvPr id="0" name=""/>
                      <p:cNvPicPr/>
                      <p:nvPr/>
                    </p:nvPicPr>
                    <p:blipFill>
                      <a:blip r:embed="rId8"/>
                      <a:stretch>
                        <a:fillRect/>
                      </a:stretch>
                    </p:blipFill>
                    <p:spPr>
                      <a:xfrm>
                        <a:off x="9317038" y="5195888"/>
                        <a:ext cx="658812" cy="571500"/>
                      </a:xfrm>
                      <a:prstGeom prst="rect">
                        <a:avLst/>
                      </a:prstGeom>
                    </p:spPr>
                  </p:pic>
                </p:oleObj>
              </mc:Fallback>
            </mc:AlternateContent>
          </a:graphicData>
        </a:graphic>
      </p:graphicFrame>
      <p:grpSp>
        <p:nvGrpSpPr>
          <p:cNvPr id="12" name="Gruppieren 11">
            <a:extLst>
              <a:ext uri="{FF2B5EF4-FFF2-40B4-BE49-F238E27FC236}">
                <a16:creationId xmlns:a16="http://schemas.microsoft.com/office/drawing/2014/main" id="{28BE7923-6753-4DBB-A344-955F57866240}"/>
              </a:ext>
            </a:extLst>
          </p:cNvPr>
          <p:cNvGrpSpPr/>
          <p:nvPr/>
        </p:nvGrpSpPr>
        <p:grpSpPr>
          <a:xfrm>
            <a:off x="5559639" y="4928444"/>
            <a:ext cx="1072719" cy="714221"/>
            <a:chOff x="8888026" y="4830475"/>
            <a:chExt cx="1072719" cy="714221"/>
          </a:xfrm>
        </p:grpSpPr>
        <p:pic>
          <p:nvPicPr>
            <p:cNvPr id="9" name="Grafik 8" descr="Haus Silhouette">
              <a:hlinkClick r:id="rId9"/>
              <a:extLst>
                <a:ext uri="{FF2B5EF4-FFF2-40B4-BE49-F238E27FC236}">
                  <a16:creationId xmlns:a16="http://schemas.microsoft.com/office/drawing/2014/main" id="{EFDF41C7-9D19-4D16-8B21-274CA462C6A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9190386" y="4830475"/>
              <a:ext cx="468000" cy="468000"/>
            </a:xfrm>
            <a:prstGeom prst="rect">
              <a:avLst/>
            </a:prstGeom>
          </p:spPr>
        </p:pic>
        <p:sp>
          <p:nvSpPr>
            <p:cNvPr id="11" name="Textfeld 10">
              <a:extLst>
                <a:ext uri="{FF2B5EF4-FFF2-40B4-BE49-F238E27FC236}">
                  <a16:creationId xmlns:a16="http://schemas.microsoft.com/office/drawing/2014/main" id="{FB8C84DE-3443-49D2-9B24-CB5CFC4F44B9}"/>
                </a:ext>
              </a:extLst>
            </p:cNvPr>
            <p:cNvSpPr txBox="1"/>
            <p:nvPr/>
          </p:nvSpPr>
          <p:spPr>
            <a:xfrm>
              <a:off x="8888026" y="5298475"/>
              <a:ext cx="1072719" cy="246221"/>
            </a:xfrm>
            <a:prstGeom prst="rect">
              <a:avLst/>
            </a:prstGeom>
            <a:noFill/>
          </p:spPr>
          <p:txBody>
            <a:bodyPr wrap="square" rtlCol="0">
              <a:spAutoFit/>
            </a:bodyPr>
            <a:lstStyle/>
            <a:p>
              <a:pPr algn="ctr"/>
              <a:r>
                <a:rPr lang="de-DE" sz="1000" dirty="0"/>
                <a:t>Homepage HJE</a:t>
              </a:r>
            </a:p>
          </p:txBody>
        </p:sp>
      </p:grpSp>
    </p:spTree>
    <p:extLst>
      <p:ext uri="{BB962C8B-B14F-4D97-AF65-F5344CB8AC3E}">
        <p14:creationId xmlns:p14="http://schemas.microsoft.com/office/powerpoint/2010/main" val="1649923010"/>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29" y="411181"/>
            <a:ext cx="10779541" cy="884219"/>
          </a:xfrm>
        </p:spPr>
        <p:txBody>
          <a:bodyPr anchor="t" anchorCtr="0"/>
          <a:lstStyle/>
          <a:p>
            <a:pPr algn="ctr"/>
            <a:r>
              <a:rPr lang="de-DE" b="1" dirty="0">
                <a:latin typeface="Calibri" panose="020F0502020204030204" pitchFamily="34" charset="0"/>
                <a:ea typeface="Calibri" panose="020F0502020204030204" pitchFamily="34" charset="0"/>
                <a:cs typeface="Times New Roman" panose="02020603050405020304" pitchFamily="18" charset="0"/>
              </a:rPr>
              <a:t>Unser Team</a:t>
            </a:r>
            <a:endParaRPr lang="de-DE" dirty="0"/>
          </a:p>
        </p:txBody>
      </p:sp>
      <p:sp>
        <p:nvSpPr>
          <p:cNvPr id="3" name="Inhaltsplatzhalter 2"/>
          <p:cNvSpPr>
            <a:spLocks noGrp="1"/>
          </p:cNvSpPr>
          <p:nvPr>
            <p:ph idx="1"/>
          </p:nvPr>
        </p:nvSpPr>
        <p:spPr>
          <a:xfrm>
            <a:off x="719999" y="1295400"/>
            <a:ext cx="10752001" cy="5151417"/>
          </a:xfrm>
        </p:spPr>
        <p:txBody>
          <a:bodyPr>
            <a:noAutofit/>
          </a:bodyPr>
          <a:lstStyle/>
          <a:p>
            <a:pPr marL="0" indent="0">
              <a:lnSpc>
                <a:spcPct val="107000"/>
              </a:lnSpc>
              <a:spcBef>
                <a:spcPts val="0"/>
              </a:spcBef>
              <a:spcAft>
                <a:spcPts val="800"/>
              </a:spcAft>
              <a:buNone/>
            </a:pPr>
            <a:r>
              <a:rPr lang="de-D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Unser Team spiegelt den Geist der Einrichtung wieder: </a:t>
            </a:r>
          </a:p>
          <a:p>
            <a:pPr marL="0" indent="0">
              <a:lnSpc>
                <a:spcPct val="107000"/>
              </a:lnSpc>
              <a:spcBef>
                <a:spcPts val="0"/>
              </a:spcBef>
              <a:spcAft>
                <a:spcPts val="800"/>
              </a:spcAft>
              <a:buNone/>
            </a:pPr>
            <a:r>
              <a:rPr lang="de-D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Bunt gemischt und jeder ist in seiner Persönlichkeit geschätzt und wertvoll.</a:t>
            </a: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Aus dieser Sicherheit heraus entfaltet sich Engagement, Idealismus, Kreativität, zukünftige Ideen und Visionen. </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Ob Kinderpflegerin, Erzieherin oder Diplom Sozialpädagogin als Ausbildungsgrundlage, ob Ü50ig oder U30ig, der offene und wertschätzende  Austausch miteinander ist Grundlage der Qualität unserer Arbeit. </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Mit Zusatzqualifikationen in Religionspädagogik, Psychomotorik, Ausbildung von Praktikanten, Integrationsfachkraft usw.  ist unser Team breit aufgestellt und qualifiziert sich in jedem Jahr weiter. </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Gemeinsam reflektieren, gestalten und entwickeln wir unsere pädagogische Arbeit an Teamtagen, den wöchentlichen Besprechungen und regelmäßigen Supervisionen.</a:t>
            </a:r>
            <a:endParaRPr lang="de-DE" sz="2400" dirty="0"/>
          </a:p>
        </p:txBody>
      </p:sp>
    </p:spTree>
    <p:extLst>
      <p:ext uri="{BB962C8B-B14F-4D97-AF65-F5344CB8AC3E}">
        <p14:creationId xmlns:p14="http://schemas.microsoft.com/office/powerpoint/2010/main" val="1055975788"/>
      </p:ext>
    </p:extLst>
  </p:cSld>
  <p:clrMapOvr>
    <a:masterClrMapping/>
  </p:clrMapOvr>
  <mc:AlternateContent xmlns:mc="http://schemas.openxmlformats.org/markup-compatibility/2006" xmlns:p14="http://schemas.microsoft.com/office/powerpoint/2010/main">
    <mc:Choice Requires="p14">
      <p:transition spd="slow" p14:dur="2000" advTm="25000">
        <p14:prism isContent="1"/>
      </p:transition>
    </mc:Choice>
    <mc:Fallback xmlns="">
      <p:transition spd="slow"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01D763A9-676F-4441-B21D-08000F97AB5E}"/>
              </a:ext>
            </a:extLst>
          </p:cNvPr>
          <p:cNvSpPr txBox="1">
            <a:spLocks/>
          </p:cNvSpPr>
          <p:nvPr/>
        </p:nvSpPr>
        <p:spPr>
          <a:xfrm>
            <a:off x="719999" y="411181"/>
            <a:ext cx="10765771" cy="103944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e-DE" b="1" dirty="0">
              <a:latin typeface="+mn-lt"/>
            </a:endParaRPr>
          </a:p>
        </p:txBody>
      </p:sp>
      <p:sp>
        <p:nvSpPr>
          <p:cNvPr id="8" name="Rechteck 7">
            <a:extLst>
              <a:ext uri="{FF2B5EF4-FFF2-40B4-BE49-F238E27FC236}">
                <a16:creationId xmlns:a16="http://schemas.microsoft.com/office/drawing/2014/main" id="{BAFA3155-7C2B-4819-BBC2-132FD848F9E4}"/>
              </a:ext>
            </a:extLst>
          </p:cNvPr>
          <p:cNvSpPr/>
          <p:nvPr/>
        </p:nvSpPr>
        <p:spPr>
          <a:xfrm>
            <a:off x="1100831" y="122055"/>
            <a:ext cx="9812792" cy="1114186"/>
          </a:xfrm>
          <a:prstGeom prst="rect">
            <a:avLst/>
          </a:prstGeom>
          <a:noFill/>
        </p:spPr>
        <p:txBody>
          <a:bodyPr wrap="none" lIns="91440" tIns="45720" rIns="91440" bIns="45720">
            <a:prstTxWarp prst="textWave1">
              <a:avLst>
                <a:gd name="adj1" fmla="val 20000"/>
                <a:gd name="adj2" fmla="val 214"/>
              </a:avLst>
            </a:prstTxWarp>
            <a:spAutoFit/>
          </a:bodyPr>
          <a:lstStyle/>
          <a:p>
            <a:pPr algn="ctr"/>
            <a:r>
              <a:rPr lang="de-DE" sz="5400" b="1" cap="none" spc="0" dirty="0">
                <a:ln w="0"/>
                <a:solidFill>
                  <a:srgbClr val="FE0000"/>
                </a:solidFill>
                <a:effectLst>
                  <a:outerShdw blurRad="38100" dist="19050" dir="2700000" algn="tl" rotWithShape="0">
                    <a:schemeClr val="dk1">
                      <a:alpha val="40000"/>
                    </a:schemeClr>
                  </a:outerShdw>
                </a:effectLst>
                <a:latin typeface="+mn-lt"/>
              </a:rPr>
              <a:t>H</a:t>
            </a:r>
            <a:r>
              <a:rPr lang="de-DE" sz="5400" b="1" cap="none" spc="0" dirty="0">
                <a:ln w="0"/>
                <a:solidFill>
                  <a:srgbClr val="FF6A00"/>
                </a:solidFill>
                <a:effectLst>
                  <a:outerShdw blurRad="38100" dist="19050" dir="2700000" algn="tl" rotWithShape="0">
                    <a:schemeClr val="dk1">
                      <a:alpha val="40000"/>
                    </a:schemeClr>
                  </a:outerShdw>
                </a:effectLst>
                <a:latin typeface="+mn-lt"/>
              </a:rPr>
              <a:t>E</a:t>
            </a:r>
            <a:r>
              <a:rPr lang="de-DE" sz="5400" b="1" cap="none" spc="0" dirty="0">
                <a:ln w="0"/>
                <a:solidFill>
                  <a:srgbClr val="FFD800"/>
                </a:solidFill>
                <a:effectLst>
                  <a:outerShdw blurRad="38100" dist="19050" dir="2700000" algn="tl" rotWithShape="0">
                    <a:schemeClr val="dk1">
                      <a:alpha val="40000"/>
                    </a:schemeClr>
                  </a:outerShdw>
                </a:effectLst>
                <a:latin typeface="+mn-lt"/>
              </a:rPr>
              <a:t>R</a:t>
            </a:r>
            <a:r>
              <a:rPr lang="de-DE" sz="5400" b="1" cap="none" spc="0" dirty="0">
                <a:ln w="0"/>
                <a:solidFill>
                  <a:srgbClr val="267F01"/>
                </a:solidFill>
                <a:effectLst>
                  <a:outerShdw blurRad="38100" dist="19050" dir="2700000" algn="tl" rotWithShape="0">
                    <a:schemeClr val="dk1">
                      <a:alpha val="40000"/>
                    </a:schemeClr>
                  </a:outerShdw>
                </a:effectLst>
                <a:latin typeface="+mn-lt"/>
              </a:rPr>
              <a:t>Z</a:t>
            </a:r>
            <a:r>
              <a:rPr lang="de-DE" sz="5400" b="1" cap="none" spc="0" dirty="0">
                <a:ln w="0"/>
                <a:solidFill>
                  <a:srgbClr val="0026FF"/>
                </a:solidFill>
                <a:effectLst>
                  <a:outerShdw blurRad="38100" dist="19050" dir="2700000" algn="tl" rotWithShape="0">
                    <a:schemeClr val="dk1">
                      <a:alpha val="40000"/>
                    </a:schemeClr>
                  </a:outerShdw>
                </a:effectLst>
                <a:latin typeface="+mn-lt"/>
              </a:rPr>
              <a:t>L</a:t>
            </a:r>
            <a:r>
              <a:rPr lang="de-DE" sz="5400" b="1" cap="none" spc="0" dirty="0">
                <a:ln w="0"/>
                <a:solidFill>
                  <a:srgbClr val="FE0000"/>
                </a:solidFill>
                <a:effectLst>
                  <a:outerShdw blurRad="38100" dist="19050" dir="2700000" algn="tl" rotWithShape="0">
                    <a:schemeClr val="dk1">
                      <a:alpha val="40000"/>
                    </a:schemeClr>
                  </a:outerShdw>
                </a:effectLst>
                <a:latin typeface="+mn-lt"/>
              </a:rPr>
              <a:t>I</a:t>
            </a:r>
            <a:r>
              <a:rPr lang="de-DE" sz="5400" b="1" cap="none" spc="0" dirty="0">
                <a:ln w="0"/>
                <a:solidFill>
                  <a:srgbClr val="FF6A00"/>
                </a:solidFill>
                <a:effectLst>
                  <a:outerShdw blurRad="38100" dist="19050" dir="2700000" algn="tl" rotWithShape="0">
                    <a:schemeClr val="dk1">
                      <a:alpha val="40000"/>
                    </a:schemeClr>
                  </a:outerShdw>
                </a:effectLst>
                <a:latin typeface="+mn-lt"/>
              </a:rPr>
              <a:t>C</a:t>
            </a:r>
            <a:r>
              <a:rPr lang="de-DE" sz="5400" b="1" cap="none" spc="0" dirty="0">
                <a:ln w="0"/>
                <a:solidFill>
                  <a:srgbClr val="FFD800"/>
                </a:solidFill>
                <a:effectLst>
                  <a:outerShdw blurRad="38100" dist="19050" dir="2700000" algn="tl" rotWithShape="0">
                    <a:schemeClr val="dk1">
                      <a:alpha val="40000"/>
                    </a:schemeClr>
                  </a:outerShdw>
                </a:effectLst>
                <a:latin typeface="+mn-lt"/>
              </a:rPr>
              <a:t>H</a:t>
            </a:r>
            <a:r>
              <a:rPr lang="de-DE" sz="5400" b="1" cap="none" spc="0" dirty="0">
                <a:ln w="0"/>
                <a:solidFill>
                  <a:schemeClr val="tx1"/>
                </a:solidFill>
                <a:effectLst>
                  <a:outerShdw blurRad="38100" dist="19050" dir="2700000" algn="tl" rotWithShape="0">
                    <a:schemeClr val="dk1">
                      <a:alpha val="40000"/>
                    </a:schemeClr>
                  </a:outerShdw>
                </a:effectLst>
                <a:latin typeface="+mn-lt"/>
              </a:rPr>
              <a:t> </a:t>
            </a:r>
            <a:r>
              <a:rPr lang="de-DE" sz="5400" b="1" cap="none" spc="0" dirty="0">
                <a:ln w="0"/>
                <a:solidFill>
                  <a:srgbClr val="267F01"/>
                </a:solidFill>
                <a:effectLst>
                  <a:outerShdw blurRad="38100" dist="19050" dir="2700000" algn="tl" rotWithShape="0">
                    <a:schemeClr val="dk1">
                      <a:alpha val="40000"/>
                    </a:schemeClr>
                  </a:outerShdw>
                </a:effectLst>
                <a:latin typeface="+mn-lt"/>
              </a:rPr>
              <a:t>W</a:t>
            </a:r>
            <a:r>
              <a:rPr lang="de-DE" sz="5400" b="1" cap="none" spc="0" dirty="0">
                <a:ln w="0"/>
                <a:solidFill>
                  <a:srgbClr val="0026FF"/>
                </a:solidFill>
                <a:effectLst>
                  <a:outerShdw blurRad="38100" dist="19050" dir="2700000" algn="tl" rotWithShape="0">
                    <a:schemeClr val="dk1">
                      <a:alpha val="40000"/>
                    </a:schemeClr>
                  </a:outerShdw>
                </a:effectLst>
                <a:latin typeface="+mn-lt"/>
              </a:rPr>
              <a:t>I</a:t>
            </a:r>
            <a:r>
              <a:rPr lang="de-DE" sz="5400" b="1" cap="none" spc="0" dirty="0">
                <a:ln w="0"/>
                <a:solidFill>
                  <a:srgbClr val="FE0000"/>
                </a:solidFill>
                <a:effectLst>
                  <a:outerShdw blurRad="38100" dist="19050" dir="2700000" algn="tl" rotWithShape="0">
                    <a:schemeClr val="dk1">
                      <a:alpha val="40000"/>
                    </a:schemeClr>
                  </a:outerShdw>
                </a:effectLst>
                <a:latin typeface="+mn-lt"/>
              </a:rPr>
              <a:t>L</a:t>
            </a:r>
            <a:r>
              <a:rPr lang="de-DE" sz="5400" b="1" cap="none" spc="0" dirty="0">
                <a:ln w="0"/>
                <a:solidFill>
                  <a:srgbClr val="FF6A00"/>
                </a:solidFill>
                <a:effectLst>
                  <a:outerShdw blurRad="38100" dist="19050" dir="2700000" algn="tl" rotWithShape="0">
                    <a:schemeClr val="dk1">
                      <a:alpha val="40000"/>
                    </a:schemeClr>
                  </a:outerShdw>
                </a:effectLst>
                <a:latin typeface="+mn-lt"/>
              </a:rPr>
              <a:t>L</a:t>
            </a:r>
            <a:r>
              <a:rPr lang="de-DE" sz="5400" b="1" cap="none" spc="0" dirty="0">
                <a:ln w="0"/>
                <a:solidFill>
                  <a:srgbClr val="FFD800"/>
                </a:solidFill>
                <a:effectLst>
                  <a:outerShdw blurRad="38100" dist="19050" dir="2700000" algn="tl" rotWithShape="0">
                    <a:schemeClr val="dk1">
                      <a:alpha val="40000"/>
                    </a:schemeClr>
                  </a:outerShdw>
                </a:effectLst>
                <a:latin typeface="+mn-lt"/>
              </a:rPr>
              <a:t>K</a:t>
            </a:r>
            <a:r>
              <a:rPr lang="de-DE" sz="5400" b="1" cap="none" spc="0" dirty="0">
                <a:ln w="0"/>
                <a:solidFill>
                  <a:srgbClr val="267F01"/>
                </a:solidFill>
                <a:effectLst>
                  <a:outerShdw blurRad="38100" dist="19050" dir="2700000" algn="tl" rotWithShape="0">
                    <a:schemeClr val="dk1">
                      <a:alpha val="40000"/>
                    </a:schemeClr>
                  </a:outerShdw>
                </a:effectLst>
                <a:latin typeface="+mn-lt"/>
              </a:rPr>
              <a:t>O</a:t>
            </a:r>
            <a:r>
              <a:rPr lang="de-DE" sz="5400" b="1" cap="none" spc="0" dirty="0">
                <a:ln w="0"/>
                <a:solidFill>
                  <a:srgbClr val="0026FF"/>
                </a:solidFill>
                <a:effectLst>
                  <a:outerShdw blurRad="38100" dist="19050" dir="2700000" algn="tl" rotWithShape="0">
                    <a:schemeClr val="dk1">
                      <a:alpha val="40000"/>
                    </a:schemeClr>
                  </a:outerShdw>
                </a:effectLst>
                <a:latin typeface="+mn-lt"/>
              </a:rPr>
              <a:t>M</a:t>
            </a:r>
            <a:r>
              <a:rPr lang="de-DE" sz="5400" b="1" cap="none" spc="0" dirty="0">
                <a:ln w="0"/>
                <a:solidFill>
                  <a:srgbClr val="FE0000"/>
                </a:solidFill>
                <a:effectLst>
                  <a:outerShdw blurRad="38100" dist="19050" dir="2700000" algn="tl" rotWithShape="0">
                    <a:schemeClr val="dk1">
                      <a:alpha val="40000"/>
                    </a:schemeClr>
                  </a:outerShdw>
                </a:effectLst>
                <a:latin typeface="+mn-lt"/>
              </a:rPr>
              <a:t>M</a:t>
            </a:r>
            <a:r>
              <a:rPr lang="de-DE" sz="5400" b="1" cap="none" spc="0" dirty="0">
                <a:ln w="0"/>
                <a:solidFill>
                  <a:srgbClr val="FF6A00"/>
                </a:solidFill>
                <a:effectLst>
                  <a:outerShdw blurRad="38100" dist="19050" dir="2700000" algn="tl" rotWithShape="0">
                    <a:schemeClr val="dk1">
                      <a:alpha val="40000"/>
                    </a:schemeClr>
                  </a:outerShdw>
                </a:effectLst>
                <a:latin typeface="+mn-lt"/>
              </a:rPr>
              <a:t>E</a:t>
            </a:r>
            <a:r>
              <a:rPr lang="de-DE" sz="5400" b="1" cap="none" spc="0" dirty="0">
                <a:ln w="0"/>
                <a:solidFill>
                  <a:srgbClr val="FFD800"/>
                </a:solidFill>
                <a:effectLst>
                  <a:outerShdw blurRad="38100" dist="19050" dir="2700000" algn="tl" rotWithShape="0">
                    <a:schemeClr val="dk1">
                      <a:alpha val="40000"/>
                    </a:schemeClr>
                  </a:outerShdw>
                </a:effectLst>
                <a:latin typeface="+mn-lt"/>
              </a:rPr>
              <a:t>N</a:t>
            </a:r>
            <a:endParaRPr lang="de-DE" sz="5400" b="1" cap="none" spc="0" dirty="0">
              <a:ln w="0"/>
              <a:solidFill>
                <a:srgbClr val="FFD800"/>
              </a:solidFill>
              <a:effectLst>
                <a:outerShdw blurRad="38100" dist="19050" dir="2700000" algn="tl" rotWithShape="0">
                  <a:schemeClr val="dk1">
                    <a:alpha val="40000"/>
                  </a:schemeClr>
                </a:outerShdw>
              </a:effectLst>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98" y="854286"/>
            <a:ext cx="5112000" cy="498683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8333" y="1499162"/>
            <a:ext cx="5112000" cy="5240307"/>
          </a:xfrm>
          <a:prstGeom prst="rect">
            <a:avLst/>
          </a:prstGeom>
        </p:spPr>
      </p:pic>
    </p:spTree>
    <p:extLst>
      <p:ext uri="{BB962C8B-B14F-4D97-AF65-F5344CB8AC3E}">
        <p14:creationId xmlns:p14="http://schemas.microsoft.com/office/powerpoint/2010/main" val="3314737069"/>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99" y="411182"/>
            <a:ext cx="10765771" cy="855644"/>
          </a:xfrm>
        </p:spPr>
        <p:txBody>
          <a:bodyPr anchor="t" anchorCtr="0"/>
          <a:lstStyle/>
          <a:p>
            <a:pPr algn="ctr"/>
            <a:r>
              <a:rPr lang="de-DE" b="1" dirty="0">
                <a:latin typeface="+mn-lt"/>
              </a:rPr>
              <a:t>Unser Leitbild</a:t>
            </a:r>
          </a:p>
        </p:txBody>
      </p:sp>
      <p:sp>
        <p:nvSpPr>
          <p:cNvPr id="3" name="Inhaltsplatzhalter 2"/>
          <p:cNvSpPr>
            <a:spLocks noGrp="1"/>
          </p:cNvSpPr>
          <p:nvPr>
            <p:ph idx="1"/>
          </p:nvPr>
        </p:nvSpPr>
        <p:spPr>
          <a:xfrm>
            <a:off x="706230" y="1266827"/>
            <a:ext cx="10779540" cy="5179992"/>
          </a:xfrm>
        </p:spPr>
        <p:txBody>
          <a:bodyPr>
            <a:normAutofit/>
          </a:bodyPr>
          <a:lstStyle/>
          <a:p>
            <a:pPr marL="0" indent="0">
              <a:buNone/>
            </a:pPr>
            <a:r>
              <a:rPr lang="de-DE" sz="2400" dirty="0"/>
              <a:t>Bei uns erleben Sie einen Ort gegenseitiger Akzeptanz, Wertschätzung und Toleranz und es begegnen sich Familien verschiedener Religionen und Nationalitäten. Die Vielfalt von Herkunft und Traditionen sehen wir als Bereicherung und legen Wert auf die Zusammenarbeit, den Austausch untereinander und das Erleben von Gemeinschaft. </a:t>
            </a:r>
            <a:br>
              <a:rPr lang="de-DE" sz="2400" dirty="0"/>
            </a:br>
            <a:endParaRPr lang="de-DE" sz="2400" dirty="0"/>
          </a:p>
          <a:p>
            <a:pPr marL="0" indent="0">
              <a:buNone/>
            </a:pPr>
            <a:r>
              <a:rPr lang="de-DE" sz="2400" dirty="0"/>
              <a:t>Unser katholisches Menschenbild beinhaltet, jeder ist einzigartig und die Unterschiedlichkeit in Bildung und Erziehung sind wie leuchtende Farben um uns herum. Aus dieser Überzeugung heraus werden Kinder individuell gefördert, christliche Werte vermittelt und im Alltag miteinander gelebt.</a:t>
            </a:r>
          </a:p>
        </p:txBody>
      </p:sp>
    </p:spTree>
    <p:extLst>
      <p:ext uri="{BB962C8B-B14F-4D97-AF65-F5344CB8AC3E}">
        <p14:creationId xmlns:p14="http://schemas.microsoft.com/office/powerpoint/2010/main" val="1166844389"/>
      </p:ext>
    </p:extLst>
  </p:cSld>
  <p:clrMapOvr>
    <a:masterClrMapping/>
  </p:clrMapOvr>
  <mc:AlternateContent xmlns:mc="http://schemas.openxmlformats.org/markup-compatibility/2006" xmlns:p14="http://schemas.microsoft.com/office/powerpoint/2010/main">
    <mc:Choice Requires="p14">
      <p:transition spd="slow" p14:dur="2000" advTm="20000">
        <p14:prism isContent="1"/>
      </p:transition>
    </mc:Choice>
    <mc:Fallback xmlns="">
      <p:transition spd="slow"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29" y="411181"/>
            <a:ext cx="10765771" cy="1213433"/>
          </a:xfrm>
        </p:spPr>
        <p:txBody>
          <a:bodyPr anchor="t" anchorCtr="0"/>
          <a:lstStyle/>
          <a:p>
            <a:pPr algn="ctr"/>
            <a:r>
              <a:rPr lang="de-DE" b="1" dirty="0">
                <a:latin typeface="+mn-lt"/>
              </a:rPr>
              <a:t>Einblick in unsere pädagogische Arbeit</a:t>
            </a:r>
          </a:p>
        </p:txBody>
      </p:sp>
      <p:sp>
        <p:nvSpPr>
          <p:cNvPr id="3" name="Inhaltsplatzhalter 2"/>
          <p:cNvSpPr>
            <a:spLocks noGrp="1"/>
          </p:cNvSpPr>
          <p:nvPr>
            <p:ph idx="1"/>
          </p:nvPr>
        </p:nvSpPr>
        <p:spPr>
          <a:xfrm>
            <a:off x="720000" y="1249532"/>
            <a:ext cx="10765771" cy="4334522"/>
          </a:xfrm>
        </p:spPr>
        <p:txBody>
          <a:bodyPr>
            <a:normAutofit/>
          </a:bodyPr>
          <a:lstStyle/>
          <a:p>
            <a:pPr marL="0" indent="0">
              <a:lnSpc>
                <a:spcPct val="107000"/>
              </a:lnSpc>
              <a:spcBef>
                <a:spcPts val="0"/>
              </a:spcBef>
              <a:spcAft>
                <a:spcPts val="800"/>
              </a:spcAft>
              <a:buNone/>
            </a:pPr>
            <a:r>
              <a:rPr lang="de-D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Aufwachsen in sicheren Beziehungen und vertrauter Umgebung -</a:t>
            </a:r>
          </a:p>
          <a:p>
            <a:pPr marL="0" indent="0">
              <a:lnSpc>
                <a:spcPct val="107000"/>
              </a:lnSpc>
              <a:spcBef>
                <a:spcPts val="0"/>
              </a:spcBef>
              <a:spcAft>
                <a:spcPts val="800"/>
              </a:spcAft>
              <a:buNone/>
            </a:pPr>
            <a:r>
              <a:rPr lang="de-D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auf der Basis christlicher Werte</a:t>
            </a: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Grundlage unserer pädagogischen Arbeit ist der Hessische Bildungs- und Erziehungsplan und der Leitfaden des Bistum Limburg.</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Wir arbeiten nach dem situationsorientierten Ansatz in geschlossen Gruppen mit festen Bezugspersonen. </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Ausgangspunkt unseres pädagogischen Handelns sind die unterschiedlichen sozialen und kulturellen Lebenssituationen der Kinder und deren Familien.</a:t>
            </a:r>
          </a:p>
          <a:p>
            <a:pPr marL="0" lvl="0" indent="0">
              <a:lnSpc>
                <a:spcPct val="107000"/>
              </a:lnSpc>
              <a:spcBef>
                <a:spcPts val="0"/>
              </a:spcBef>
              <a:spcAft>
                <a:spcPts val="800"/>
              </a:spcAft>
              <a:buNone/>
            </a:pP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Geprägt ist unsere pädagogische Arbeit durch unser christliches Menschenbild.</a:t>
            </a:r>
          </a:p>
          <a:p>
            <a:pPr marL="0" lvl="0" indent="0">
              <a:lnSpc>
                <a:spcPct val="107000"/>
              </a:lnSpc>
              <a:spcBef>
                <a:spcPts val="0"/>
              </a:spcBef>
              <a:spcAft>
                <a:spcPts val="800"/>
              </a:spcAft>
              <a:buNone/>
            </a:pPr>
            <a:endPar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649617"/>
      </p:ext>
    </p:extLst>
  </p:cSld>
  <p:clrMapOvr>
    <a:masterClrMapping/>
  </p:clrMapOvr>
  <mc:AlternateContent xmlns:mc="http://schemas.openxmlformats.org/markup-compatibility/2006" xmlns:p14="http://schemas.microsoft.com/office/powerpoint/2010/main">
    <mc:Choice Requires="p14">
      <p:transition spd="slow" p14:dur="2000" advTm="13000">
        <p14:prism isContent="1"/>
      </p:transition>
    </mc:Choice>
    <mc:Fallback xmlns="">
      <p:transition spd="slow" advTm="1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30" y="411182"/>
            <a:ext cx="10779540" cy="865168"/>
          </a:xfrm>
        </p:spPr>
        <p:txBody>
          <a:bodyPr anchor="t" anchorCtr="0"/>
          <a:lstStyle/>
          <a:p>
            <a:pPr algn="ctr"/>
            <a:r>
              <a:rPr lang="de-DE" b="1" dirty="0">
                <a:latin typeface="+mn-lt"/>
              </a:rPr>
              <a:t>Eingangsbereich</a:t>
            </a:r>
          </a:p>
        </p:txBody>
      </p:sp>
      <p:pic>
        <p:nvPicPr>
          <p:cNvPr id="4" name="Inhaltsplatzhalter 3" descr="Ein Bild, das Text, Boden, Decke, drinnen enthält.&#10;&#10;Automatisch generierte Beschreibung">
            <a:extLst>
              <a:ext uri="{FF2B5EF4-FFF2-40B4-BE49-F238E27FC236}">
                <a16:creationId xmlns:a16="http://schemas.microsoft.com/office/drawing/2014/main" id="{EBE14527-0005-44F4-A094-78FB3E84B8C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805640" y="1272835"/>
            <a:ext cx="4320000" cy="4844261"/>
          </a:xfrm>
        </p:spPr>
      </p:pic>
      <p:pic>
        <p:nvPicPr>
          <p:cNvPr id="6" name="Grafik 5" descr="Ein Bild, das drinnen, Wand, Boden, Decke enthält.&#10;&#10;Automatisch generierte Beschreibung">
            <a:extLst>
              <a:ext uri="{FF2B5EF4-FFF2-40B4-BE49-F238E27FC236}">
                <a16:creationId xmlns:a16="http://schemas.microsoft.com/office/drawing/2014/main" id="{7069D186-AA4D-4C2C-BE56-AA300BA4B2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6362" y="1276347"/>
            <a:ext cx="4320000" cy="4844260"/>
          </a:xfrm>
          <a:prstGeom prst="rect">
            <a:avLst/>
          </a:prstGeom>
        </p:spPr>
      </p:pic>
    </p:spTree>
    <p:extLst>
      <p:ext uri="{BB962C8B-B14F-4D97-AF65-F5344CB8AC3E}">
        <p14:creationId xmlns:p14="http://schemas.microsoft.com/office/powerpoint/2010/main" val="3647191443"/>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229" y="411182"/>
            <a:ext cx="10779541" cy="817543"/>
          </a:xfrm>
        </p:spPr>
        <p:txBody>
          <a:bodyPr anchor="t" anchorCtr="0"/>
          <a:lstStyle/>
          <a:p>
            <a:pPr algn="ctr"/>
            <a:r>
              <a:rPr lang="de-DE" b="1" dirty="0">
                <a:latin typeface="+mn-lt"/>
              </a:rPr>
              <a:t>Unsere Gruppen</a:t>
            </a:r>
          </a:p>
        </p:txBody>
      </p:sp>
      <p:sp>
        <p:nvSpPr>
          <p:cNvPr id="3" name="Inhaltsplatzhalter 2"/>
          <p:cNvSpPr>
            <a:spLocks noGrp="1"/>
          </p:cNvSpPr>
          <p:nvPr>
            <p:ph idx="1"/>
          </p:nvPr>
        </p:nvSpPr>
        <p:spPr>
          <a:xfrm>
            <a:off x="706229" y="1282334"/>
            <a:ext cx="10779541" cy="5164483"/>
          </a:xfrm>
        </p:spPr>
        <p:txBody>
          <a:bodyPr>
            <a:normAutofit/>
          </a:bodyPr>
          <a:lstStyle/>
          <a:p>
            <a:pPr marL="0" indent="0">
              <a:buNone/>
            </a:pPr>
            <a:r>
              <a:rPr lang="de-DE" sz="2400" dirty="0"/>
              <a:t>In der Kindertagesstätte Herz Jesu gibt es  80 Plätze für Kinder im Alter zwischen drei bis sechs Jahren und 10 Plätze für Kinder zwischen 1 bis 3 Jahre.  Die Betreuungszeit ist Montag bis Freitag von 7:00 Uhr bis 16:30 Uhr. </a:t>
            </a:r>
            <a:br>
              <a:rPr lang="de-DE" sz="2400" dirty="0"/>
            </a:br>
            <a:endParaRPr lang="de-DE" sz="2400" dirty="0"/>
          </a:p>
          <a:p>
            <a:pPr marL="0" indent="0">
              <a:buNone/>
            </a:pPr>
            <a:r>
              <a:rPr lang="de-DE" sz="2400" dirty="0"/>
              <a:t>Unsere fünf Gruppen sind auf zwei Stockwerken verteilt. Als Gruppennamen wurden bewusst Farben gewählt und so hat jede Gruppe ihre eigene Farbe, ihren eigenen Charakter und ihre festen Erzieher. Ob Blau, Rot, Grün, Gelb, Orange ihr Kind findet bei uns eine persönliche, individuelle Aufnahme in einer familiären und liebevollen Atmosphäre. Die Gruppenerzieher gestalten einen rhythmischen Tagesablauf für die Kinder, der auf die Bedürfnisse der Gruppenmitglieder abgestimmt wird. So hat jedes Kind die Möglichkeit in einem „geschützten“ Rahmen seine Fähigkeiten zu entfalten und soziale Kompetenzen innerhalb der Gruppe zu üben. Jede Gruppe entwickelt mit den Kindern Projekte, bei denen die Interessen der Kinder und deren Lebensumfeld eine zentrale Bedeutung haben. </a:t>
            </a:r>
          </a:p>
          <a:p>
            <a:pPr>
              <a:buFont typeface="Wingdings" panose="05000000000000000000" pitchFamily="2" charset="2"/>
              <a:buChar char="Ø"/>
            </a:pPr>
            <a:endParaRPr lang="de-DE" sz="2400" dirty="0"/>
          </a:p>
        </p:txBody>
      </p:sp>
      <p:sp>
        <p:nvSpPr>
          <p:cNvPr id="4" name="Rechteck 3"/>
          <p:cNvSpPr/>
          <p:nvPr/>
        </p:nvSpPr>
        <p:spPr>
          <a:xfrm>
            <a:off x="3048000" y="464791"/>
            <a:ext cx="6096000" cy="312650"/>
          </a:xfrm>
          <a:prstGeom prst="rect">
            <a:avLst/>
          </a:prstGeom>
        </p:spPr>
        <p:txBody>
          <a:bodyPr>
            <a:spAutoFit/>
          </a:bodyPr>
          <a:lstStyle/>
          <a:p>
            <a:pPr>
              <a:lnSpc>
                <a:spcPct val="107000"/>
              </a:lnSpc>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8305698"/>
      </p:ext>
    </p:extLst>
  </p:cSld>
  <p:clrMapOvr>
    <a:masterClrMapping/>
  </p:clrMapOvr>
  <mc:AlternateContent xmlns:mc="http://schemas.openxmlformats.org/markup-compatibility/2006" xmlns:p14="http://schemas.microsoft.com/office/powerpoint/2010/main">
    <mc:Choice Requires="p14">
      <p:transition spd="slow" p14:dur="2000" advTm="27000">
        <p14:prism isContent="1"/>
      </p:transition>
    </mc:Choice>
    <mc:Fallback xmlns="">
      <p:transition spd="slow" advTm="27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Breitbild</PresentationFormat>
  <Paragraphs>85</Paragraphs>
  <Slides>33</Slides>
  <Notes>33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0" baseType="lpstr">
      <vt:lpstr>Arial</vt:lpstr>
      <vt:lpstr>Calibri</vt:lpstr>
      <vt:lpstr>Calibri Light</vt:lpstr>
      <vt:lpstr>Times New Roman</vt:lpstr>
      <vt:lpstr>Wingdings</vt:lpstr>
      <vt:lpstr>Office Theme</vt:lpstr>
      <vt:lpstr>Acrobat Document</vt:lpstr>
      <vt:lpstr>Herzlich Willkommen in der Kindertagesstätte Herz Jesu</vt:lpstr>
      <vt:lpstr>Wir befinden uns in Frankfurt Eckenheim, einem ehemaligen Bauerndorf.  Der Kirchhof mit seinem alten Glockenturm und dem ehemaligen Pfarrhaus versetzt uns in eine vergangene Zeit.  Kinderlachen, eine vollbesetzte Dreiradkutsche, das „Tretroller – Rennen“ um uns herum und die Kinderfrage „Wer bist Du?“ führt uns ins „Hier und Jetzt“ und zum Herzen des Kirchortes Herz Jesu – seiner Kindertagesstätte. </vt:lpstr>
      <vt:lpstr>Treten Sie ein in unsere Kindertagesstätte, hier lebt das Leben, hier wurzelt Zukunft und hier ist Jeder, ob groß ob klein, einmalig! </vt:lpstr>
      <vt:lpstr>Unser Team</vt:lpstr>
      <vt:lpstr>PowerPoint-Präsentation</vt:lpstr>
      <vt:lpstr>Unser Leitbild</vt:lpstr>
      <vt:lpstr>Einblick in unsere pädagogische Arbeit</vt:lpstr>
      <vt:lpstr>Eingangsbereich</vt:lpstr>
      <vt:lpstr>Unsere Gruppen</vt:lpstr>
      <vt:lpstr>Gelbe Gruppe</vt:lpstr>
      <vt:lpstr>PowerPoint-Präsentation</vt:lpstr>
      <vt:lpstr>Flur &amp; Sanitär (oben)</vt:lpstr>
      <vt:lpstr>Blaue Gruppe</vt:lpstr>
      <vt:lpstr>PowerPoint-Präsentation</vt:lpstr>
      <vt:lpstr>Rote Gruppe</vt:lpstr>
      <vt:lpstr>PowerPoint-Präsentation</vt:lpstr>
      <vt:lpstr>PowerPoint-Präsentation</vt:lpstr>
      <vt:lpstr>Grüne Gruppe</vt:lpstr>
      <vt:lpstr>PowerPoint-Präsentation</vt:lpstr>
      <vt:lpstr>Die Krippe – Orangene Gruppe</vt:lpstr>
      <vt:lpstr>PowerPoint-Präsentation</vt:lpstr>
      <vt:lpstr>Flur &amp; Sanitär (Krippe)</vt:lpstr>
      <vt:lpstr>Der Turnraum</vt:lpstr>
      <vt:lpstr>Der Kreativraum</vt:lpstr>
      <vt:lpstr>Der Intensivraum/Bistro</vt:lpstr>
      <vt:lpstr>Weitere Räumlichkeiten</vt:lpstr>
      <vt:lpstr>PowerPoint-Präsentation</vt:lpstr>
      <vt:lpstr>Unser Außengelände</vt:lpstr>
      <vt:lpstr>PowerPoint-Präsentation</vt:lpstr>
      <vt:lpstr>PowerPoint-Präsentation</vt:lpstr>
      <vt:lpstr>PowerPoint-Präsentation</vt:lpstr>
      <vt:lpstr>Liebe Besucher!  Wir hoffen Sie konnten unsere Kindertagesstätte Herz Jesu Eckenheim ein wenig kennenlernen.  Ausführlichere Informationen finden Sie in unserem Flyer, in unserer Konzeption oder auf unserer Homepage  Wir wünschen uns Sie bald persönlich kennen lernen zu können.  Bis dahin sind wir wie folgt für Sie da</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in der Kita Herz Jesu</dc:title>
  <dc:creator/>
  <cp:lastModifiedBy/>
  <cp:revision>98</cp:revision>
  <cp:lastPrinted>2021-01-03T15:49:38Z</cp:lastPrinted>
  <dcterms:created xsi:type="dcterms:W3CDTF">2020-12-21T17:56:18Z</dcterms:created>
  <dcterms:modified xsi:type="dcterms:W3CDTF">2024-10-10T19:52:02Z</dcterms:modified>
</cp:coreProperties>
</file>